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4" r:id="rId1"/>
  </p:sldMasterIdLst>
  <p:notesMasterIdLst>
    <p:notesMasterId r:id="rId16"/>
  </p:notesMasterIdLst>
  <p:sldIdLst>
    <p:sldId id="256" r:id="rId2"/>
    <p:sldId id="258" r:id="rId3"/>
    <p:sldId id="257" r:id="rId4"/>
    <p:sldId id="260" r:id="rId5"/>
    <p:sldId id="268" r:id="rId6"/>
    <p:sldId id="269" r:id="rId7"/>
    <p:sldId id="270" r:id="rId8"/>
    <p:sldId id="263" r:id="rId9"/>
    <p:sldId id="271" r:id="rId10"/>
    <p:sldId id="275" r:id="rId11"/>
    <p:sldId id="272" r:id="rId12"/>
    <p:sldId id="259" r:id="rId13"/>
    <p:sldId id="273" r:id="rId14"/>
    <p:sldId id="274"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8" autoAdjust="0"/>
    <p:restoredTop sz="80374" autoAdjust="0"/>
  </p:normalViewPr>
  <p:slideViewPr>
    <p:cSldViewPr snapToGrid="0">
      <p:cViewPr varScale="1">
        <p:scale>
          <a:sx n="89" d="100"/>
          <a:sy n="89" d="100"/>
        </p:scale>
        <p:origin x="106" y="36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2961607-00C3-4D41-8FDA-3EE0AA86E349}" type="doc">
      <dgm:prSet loTypeId="urn:microsoft.com/office/officeart/2005/8/layout/equation1" loCatId="relationship" qsTypeId="urn:microsoft.com/office/officeart/2005/8/quickstyle/simple2" qsCatId="simple" csTypeId="urn:microsoft.com/office/officeart/2005/8/colors/accent1_4" csCatId="accent1" phldr="1"/>
      <dgm:spPr/>
    </dgm:pt>
    <dgm:pt modelId="{0C4A6D74-066D-4001-AA1E-A0AAF46CC1F6}">
      <dgm:prSet phldrT="[Text]"/>
      <dgm:spPr/>
      <dgm:t>
        <a:bodyPr/>
        <a:lstStyle/>
        <a:p>
          <a:r>
            <a:rPr lang="en-US" b="1" dirty="0"/>
            <a:t>Aggressive Growth and Revenue</a:t>
          </a:r>
        </a:p>
      </dgm:t>
    </dgm:pt>
    <dgm:pt modelId="{CC0B71DC-C7C9-459E-BD64-A3B66D55B5B4}" type="parTrans" cxnId="{6871C224-C09D-4D5C-B004-CC47E593F981}">
      <dgm:prSet/>
      <dgm:spPr/>
      <dgm:t>
        <a:bodyPr/>
        <a:lstStyle/>
        <a:p>
          <a:endParaRPr lang="en-US" b="1">
            <a:solidFill>
              <a:schemeClr val="tx1"/>
            </a:solidFill>
          </a:endParaRPr>
        </a:p>
      </dgm:t>
    </dgm:pt>
    <dgm:pt modelId="{0447CB24-CE60-477A-826B-98F08070DA85}" type="sibTrans" cxnId="{6871C224-C09D-4D5C-B004-CC47E593F981}">
      <dgm:prSet/>
      <dgm:spPr/>
      <dgm:t>
        <a:bodyPr/>
        <a:lstStyle/>
        <a:p>
          <a:endParaRPr lang="en-US" b="1">
            <a:solidFill>
              <a:schemeClr val="tx1"/>
            </a:solidFill>
          </a:endParaRPr>
        </a:p>
      </dgm:t>
    </dgm:pt>
    <dgm:pt modelId="{A7A12083-D370-4183-BC96-4C4CD1392B4A}">
      <dgm:prSet phldrT="[Text]"/>
      <dgm:spPr/>
      <dgm:t>
        <a:bodyPr/>
        <a:lstStyle/>
        <a:p>
          <a:r>
            <a:rPr lang="en-US" b="1"/>
            <a:t>Unethical Behaviors and Legal Challenges</a:t>
          </a:r>
          <a:endParaRPr lang="en-US" b="1" dirty="0"/>
        </a:p>
      </dgm:t>
    </dgm:pt>
    <dgm:pt modelId="{4B3DAEB9-BC58-4AC1-8836-31F145551A47}" type="parTrans" cxnId="{1F54872C-7D26-4D73-82D7-AED5B5F002CA}">
      <dgm:prSet/>
      <dgm:spPr/>
      <dgm:t>
        <a:bodyPr/>
        <a:lstStyle/>
        <a:p>
          <a:endParaRPr lang="en-US" b="1">
            <a:solidFill>
              <a:schemeClr val="tx1"/>
            </a:solidFill>
          </a:endParaRPr>
        </a:p>
      </dgm:t>
    </dgm:pt>
    <dgm:pt modelId="{791421A7-0357-4940-9438-8CC335A646D7}" type="sibTrans" cxnId="{1F54872C-7D26-4D73-82D7-AED5B5F002CA}">
      <dgm:prSet/>
      <dgm:spPr/>
      <dgm:t>
        <a:bodyPr/>
        <a:lstStyle/>
        <a:p>
          <a:endParaRPr lang="en-US" b="1">
            <a:solidFill>
              <a:schemeClr val="tx1"/>
            </a:solidFill>
          </a:endParaRPr>
        </a:p>
      </dgm:t>
    </dgm:pt>
    <dgm:pt modelId="{D71387EA-C470-46B7-A491-79CBB1801B84}">
      <dgm:prSet phldrT="[Text]"/>
      <dgm:spPr/>
      <dgm:t>
        <a:bodyPr/>
        <a:lstStyle/>
        <a:p>
          <a:r>
            <a:rPr lang="en-US" b="1"/>
            <a:t>True Sense of Urgency</a:t>
          </a:r>
          <a:endParaRPr lang="en-US" b="1" dirty="0"/>
        </a:p>
      </dgm:t>
    </dgm:pt>
    <dgm:pt modelId="{41456FDB-0F46-49AB-BE67-C5599ED1A029}" type="parTrans" cxnId="{D423E6CC-31B4-4700-9342-7F20022E5AC5}">
      <dgm:prSet/>
      <dgm:spPr/>
      <dgm:t>
        <a:bodyPr/>
        <a:lstStyle/>
        <a:p>
          <a:endParaRPr lang="en-US" b="1">
            <a:solidFill>
              <a:schemeClr val="tx1"/>
            </a:solidFill>
          </a:endParaRPr>
        </a:p>
      </dgm:t>
    </dgm:pt>
    <dgm:pt modelId="{FF0B8B01-4873-43FF-98E1-9A720353B5B5}" type="sibTrans" cxnId="{D423E6CC-31B4-4700-9342-7F20022E5AC5}">
      <dgm:prSet/>
      <dgm:spPr/>
      <dgm:t>
        <a:bodyPr/>
        <a:lstStyle/>
        <a:p>
          <a:endParaRPr lang="en-US" b="1">
            <a:solidFill>
              <a:schemeClr val="tx1"/>
            </a:solidFill>
          </a:endParaRPr>
        </a:p>
      </dgm:t>
    </dgm:pt>
    <dgm:pt modelId="{695CC1E6-B1DD-49FF-A7C7-0FF4046EBD6C}" type="pres">
      <dgm:prSet presAssocID="{02961607-00C3-4D41-8FDA-3EE0AA86E349}" presName="linearFlow" presStyleCnt="0">
        <dgm:presLayoutVars>
          <dgm:dir/>
          <dgm:resizeHandles val="exact"/>
        </dgm:presLayoutVars>
      </dgm:prSet>
      <dgm:spPr/>
    </dgm:pt>
    <dgm:pt modelId="{86B28E88-B14A-4E37-8DE1-01CB17CE174E}" type="pres">
      <dgm:prSet presAssocID="{0C4A6D74-066D-4001-AA1E-A0AAF46CC1F6}" presName="node" presStyleLbl="node1" presStyleIdx="0" presStyleCnt="3">
        <dgm:presLayoutVars>
          <dgm:bulletEnabled val="1"/>
        </dgm:presLayoutVars>
      </dgm:prSet>
      <dgm:spPr/>
    </dgm:pt>
    <dgm:pt modelId="{BE9BF30D-0D93-4BB4-94BD-2EB3C1C10E04}" type="pres">
      <dgm:prSet presAssocID="{0447CB24-CE60-477A-826B-98F08070DA85}" presName="spacerL" presStyleCnt="0"/>
      <dgm:spPr/>
    </dgm:pt>
    <dgm:pt modelId="{E6AF03F7-8386-44D1-BBAF-E26409B4AC7F}" type="pres">
      <dgm:prSet presAssocID="{0447CB24-CE60-477A-826B-98F08070DA85}" presName="sibTrans" presStyleLbl="sibTrans2D1" presStyleIdx="0" presStyleCnt="2"/>
      <dgm:spPr/>
    </dgm:pt>
    <dgm:pt modelId="{DAB971F4-EE88-4371-9521-9358507616B8}" type="pres">
      <dgm:prSet presAssocID="{0447CB24-CE60-477A-826B-98F08070DA85}" presName="spacerR" presStyleCnt="0"/>
      <dgm:spPr/>
    </dgm:pt>
    <dgm:pt modelId="{91368191-BB1F-4D08-BCA0-D2E109E50C2B}" type="pres">
      <dgm:prSet presAssocID="{A7A12083-D370-4183-BC96-4C4CD1392B4A}" presName="node" presStyleLbl="node1" presStyleIdx="1" presStyleCnt="3">
        <dgm:presLayoutVars>
          <dgm:bulletEnabled val="1"/>
        </dgm:presLayoutVars>
      </dgm:prSet>
      <dgm:spPr/>
    </dgm:pt>
    <dgm:pt modelId="{450D1F9D-F14E-443A-A1EC-2158DDD668B2}" type="pres">
      <dgm:prSet presAssocID="{791421A7-0357-4940-9438-8CC335A646D7}" presName="spacerL" presStyleCnt="0"/>
      <dgm:spPr/>
    </dgm:pt>
    <dgm:pt modelId="{D8098E23-77FD-499B-92F9-829BD61E3CFE}" type="pres">
      <dgm:prSet presAssocID="{791421A7-0357-4940-9438-8CC335A646D7}" presName="sibTrans" presStyleLbl="sibTrans2D1" presStyleIdx="1" presStyleCnt="2"/>
      <dgm:spPr/>
    </dgm:pt>
    <dgm:pt modelId="{17952F00-9427-4969-B194-89BC8C652BEB}" type="pres">
      <dgm:prSet presAssocID="{791421A7-0357-4940-9438-8CC335A646D7}" presName="spacerR" presStyleCnt="0"/>
      <dgm:spPr/>
    </dgm:pt>
    <dgm:pt modelId="{B08177A6-E2C4-41F3-8194-090032ECA250}" type="pres">
      <dgm:prSet presAssocID="{D71387EA-C470-46B7-A491-79CBB1801B84}" presName="node" presStyleLbl="node1" presStyleIdx="2" presStyleCnt="3">
        <dgm:presLayoutVars>
          <dgm:bulletEnabled val="1"/>
        </dgm:presLayoutVars>
      </dgm:prSet>
      <dgm:spPr/>
    </dgm:pt>
  </dgm:ptLst>
  <dgm:cxnLst>
    <dgm:cxn modelId="{6871C224-C09D-4D5C-B004-CC47E593F981}" srcId="{02961607-00C3-4D41-8FDA-3EE0AA86E349}" destId="{0C4A6D74-066D-4001-AA1E-A0AAF46CC1F6}" srcOrd="0" destOrd="0" parTransId="{CC0B71DC-C7C9-459E-BD64-A3B66D55B5B4}" sibTransId="{0447CB24-CE60-477A-826B-98F08070DA85}"/>
    <dgm:cxn modelId="{1F54872C-7D26-4D73-82D7-AED5B5F002CA}" srcId="{02961607-00C3-4D41-8FDA-3EE0AA86E349}" destId="{A7A12083-D370-4183-BC96-4C4CD1392B4A}" srcOrd="1" destOrd="0" parTransId="{4B3DAEB9-BC58-4AC1-8836-31F145551A47}" sibTransId="{791421A7-0357-4940-9438-8CC335A646D7}"/>
    <dgm:cxn modelId="{368C1683-509C-4D6B-8455-1BDA71F520FC}" type="presOf" srcId="{02961607-00C3-4D41-8FDA-3EE0AA86E349}" destId="{695CC1E6-B1DD-49FF-A7C7-0FF4046EBD6C}" srcOrd="0" destOrd="0" presId="urn:microsoft.com/office/officeart/2005/8/layout/equation1"/>
    <dgm:cxn modelId="{AD6E9689-3291-49CE-9812-7E63DC4DDDFD}" type="presOf" srcId="{A7A12083-D370-4183-BC96-4C4CD1392B4A}" destId="{91368191-BB1F-4D08-BCA0-D2E109E50C2B}" srcOrd="0" destOrd="0" presId="urn:microsoft.com/office/officeart/2005/8/layout/equation1"/>
    <dgm:cxn modelId="{EC80F0C6-6845-46E6-AF38-2E94FBD6CFE3}" type="presOf" srcId="{791421A7-0357-4940-9438-8CC335A646D7}" destId="{D8098E23-77FD-499B-92F9-829BD61E3CFE}" srcOrd="0" destOrd="0" presId="urn:microsoft.com/office/officeart/2005/8/layout/equation1"/>
    <dgm:cxn modelId="{D423E6CC-31B4-4700-9342-7F20022E5AC5}" srcId="{02961607-00C3-4D41-8FDA-3EE0AA86E349}" destId="{D71387EA-C470-46B7-A491-79CBB1801B84}" srcOrd="2" destOrd="0" parTransId="{41456FDB-0F46-49AB-BE67-C5599ED1A029}" sibTransId="{FF0B8B01-4873-43FF-98E1-9A720353B5B5}"/>
    <dgm:cxn modelId="{C4DE8BD9-730E-4F1F-BD36-4B105394752C}" type="presOf" srcId="{D71387EA-C470-46B7-A491-79CBB1801B84}" destId="{B08177A6-E2C4-41F3-8194-090032ECA250}" srcOrd="0" destOrd="0" presId="urn:microsoft.com/office/officeart/2005/8/layout/equation1"/>
    <dgm:cxn modelId="{FDE0ABDE-0219-4801-850D-23C38B60BC32}" type="presOf" srcId="{0447CB24-CE60-477A-826B-98F08070DA85}" destId="{E6AF03F7-8386-44D1-BBAF-E26409B4AC7F}" srcOrd="0" destOrd="0" presId="urn:microsoft.com/office/officeart/2005/8/layout/equation1"/>
    <dgm:cxn modelId="{194D42E8-8F0C-49D1-8035-F2F15FAB128A}" type="presOf" srcId="{0C4A6D74-066D-4001-AA1E-A0AAF46CC1F6}" destId="{86B28E88-B14A-4E37-8DE1-01CB17CE174E}" srcOrd="0" destOrd="0" presId="urn:microsoft.com/office/officeart/2005/8/layout/equation1"/>
    <dgm:cxn modelId="{14A32D01-7078-4605-9410-7A0FA92BBFA5}" type="presParOf" srcId="{695CC1E6-B1DD-49FF-A7C7-0FF4046EBD6C}" destId="{86B28E88-B14A-4E37-8DE1-01CB17CE174E}" srcOrd="0" destOrd="0" presId="urn:microsoft.com/office/officeart/2005/8/layout/equation1"/>
    <dgm:cxn modelId="{F4E97F1B-D02D-419A-A758-C2146FE3F988}" type="presParOf" srcId="{695CC1E6-B1DD-49FF-A7C7-0FF4046EBD6C}" destId="{BE9BF30D-0D93-4BB4-94BD-2EB3C1C10E04}" srcOrd="1" destOrd="0" presId="urn:microsoft.com/office/officeart/2005/8/layout/equation1"/>
    <dgm:cxn modelId="{A861E94C-D8F0-4817-9E47-1C5A6EB81E76}" type="presParOf" srcId="{695CC1E6-B1DD-49FF-A7C7-0FF4046EBD6C}" destId="{E6AF03F7-8386-44D1-BBAF-E26409B4AC7F}" srcOrd="2" destOrd="0" presId="urn:microsoft.com/office/officeart/2005/8/layout/equation1"/>
    <dgm:cxn modelId="{2C1E37A8-E7C9-4BF6-BFEF-5C36EC1A3E33}" type="presParOf" srcId="{695CC1E6-B1DD-49FF-A7C7-0FF4046EBD6C}" destId="{DAB971F4-EE88-4371-9521-9358507616B8}" srcOrd="3" destOrd="0" presId="urn:microsoft.com/office/officeart/2005/8/layout/equation1"/>
    <dgm:cxn modelId="{CC0EEFAD-6A8D-4D87-AA95-25F06B84DB60}" type="presParOf" srcId="{695CC1E6-B1DD-49FF-A7C7-0FF4046EBD6C}" destId="{91368191-BB1F-4D08-BCA0-D2E109E50C2B}" srcOrd="4" destOrd="0" presId="urn:microsoft.com/office/officeart/2005/8/layout/equation1"/>
    <dgm:cxn modelId="{63C436F3-1DC5-4C80-B01D-2953200B5D44}" type="presParOf" srcId="{695CC1E6-B1DD-49FF-A7C7-0FF4046EBD6C}" destId="{450D1F9D-F14E-443A-A1EC-2158DDD668B2}" srcOrd="5" destOrd="0" presId="urn:microsoft.com/office/officeart/2005/8/layout/equation1"/>
    <dgm:cxn modelId="{15B80A5C-2630-4C04-83C2-5F786994E8FE}" type="presParOf" srcId="{695CC1E6-B1DD-49FF-A7C7-0FF4046EBD6C}" destId="{D8098E23-77FD-499B-92F9-829BD61E3CFE}" srcOrd="6" destOrd="0" presId="urn:microsoft.com/office/officeart/2005/8/layout/equation1"/>
    <dgm:cxn modelId="{70F19EFE-5F84-4B6A-BD5A-CFE3D573AD45}" type="presParOf" srcId="{695CC1E6-B1DD-49FF-A7C7-0FF4046EBD6C}" destId="{17952F00-9427-4969-B194-89BC8C652BEB}" srcOrd="7" destOrd="0" presId="urn:microsoft.com/office/officeart/2005/8/layout/equation1"/>
    <dgm:cxn modelId="{372B2035-4B15-43DF-AFCF-BF764D1CB58A}" type="presParOf" srcId="{695CC1E6-B1DD-49FF-A7C7-0FF4046EBD6C}" destId="{B08177A6-E2C4-41F3-8194-090032ECA250}" srcOrd="8"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E405482-78B0-4D93-BAD2-D03D4AF0057C}" type="doc">
      <dgm:prSet loTypeId="urn:microsoft.com/office/officeart/2005/8/layout/architecture" loCatId="relationship" qsTypeId="urn:microsoft.com/office/officeart/2005/8/quickstyle/simple1" qsCatId="simple" csTypeId="urn:microsoft.com/office/officeart/2005/8/colors/accent1_5" csCatId="accent1" phldr="1"/>
      <dgm:spPr/>
      <dgm:t>
        <a:bodyPr/>
        <a:lstStyle/>
        <a:p>
          <a:endParaRPr lang="en-US"/>
        </a:p>
      </dgm:t>
    </dgm:pt>
    <dgm:pt modelId="{4D3DFF77-CD0A-4DEB-9ECA-CB2FDE81BAC0}">
      <dgm:prSet phldrT="[Text]" custT="1"/>
      <dgm:spPr/>
      <dgm:t>
        <a:bodyPr/>
        <a:lstStyle/>
        <a:p>
          <a:r>
            <a:rPr lang="en-US" sz="3200" b="1" dirty="0">
              <a:solidFill>
                <a:schemeClr val="tx1"/>
              </a:solidFill>
            </a:rPr>
            <a:t>Uber’s Executive Leadership Team</a:t>
          </a:r>
        </a:p>
      </dgm:t>
    </dgm:pt>
    <dgm:pt modelId="{C2AED16D-1243-4C28-A2BF-0A7DC66F3094}" type="parTrans" cxnId="{C0CFF996-3C0C-4EB9-ABEB-42158BA9726B}">
      <dgm:prSet/>
      <dgm:spPr/>
      <dgm:t>
        <a:bodyPr/>
        <a:lstStyle/>
        <a:p>
          <a:endParaRPr lang="en-US" sz="1400" b="0">
            <a:solidFill>
              <a:schemeClr val="tx1"/>
            </a:solidFill>
          </a:endParaRPr>
        </a:p>
      </dgm:t>
    </dgm:pt>
    <dgm:pt modelId="{8EC1D148-4024-45AC-9E47-5EB308A94415}" type="sibTrans" cxnId="{C0CFF996-3C0C-4EB9-ABEB-42158BA9726B}">
      <dgm:prSet/>
      <dgm:spPr/>
      <dgm:t>
        <a:bodyPr/>
        <a:lstStyle/>
        <a:p>
          <a:endParaRPr lang="en-US" sz="1400" b="0">
            <a:solidFill>
              <a:schemeClr val="tx1"/>
            </a:solidFill>
          </a:endParaRPr>
        </a:p>
      </dgm:t>
    </dgm:pt>
    <dgm:pt modelId="{32FC4A8E-D026-4A66-B1A2-EF7D4B7706B4}">
      <dgm:prSet phldrT="[Text]" custT="1"/>
      <dgm:spPr/>
      <dgm:t>
        <a:bodyPr/>
        <a:lstStyle/>
        <a:p>
          <a:r>
            <a:rPr lang="en-US" sz="1400" b="0" dirty="0">
              <a:solidFill>
                <a:schemeClr val="tx1"/>
              </a:solidFill>
            </a:rPr>
            <a:t>Chief</a:t>
          </a:r>
        </a:p>
        <a:p>
          <a:r>
            <a:rPr lang="en-US" sz="1400" b="0" dirty="0">
              <a:solidFill>
                <a:schemeClr val="tx1"/>
              </a:solidFill>
            </a:rPr>
            <a:t> Executive </a:t>
          </a:r>
        </a:p>
        <a:p>
          <a:r>
            <a:rPr lang="en-US" sz="1400" b="0" dirty="0">
              <a:solidFill>
                <a:schemeClr val="tx1"/>
              </a:solidFill>
            </a:rPr>
            <a:t>Officer</a:t>
          </a:r>
        </a:p>
      </dgm:t>
    </dgm:pt>
    <dgm:pt modelId="{956DF721-3EAE-4F10-ACC6-6FFA2BED8D4A}" type="parTrans" cxnId="{521A4B36-E10E-465E-93D9-1B9BC31490EF}">
      <dgm:prSet/>
      <dgm:spPr/>
      <dgm:t>
        <a:bodyPr/>
        <a:lstStyle/>
        <a:p>
          <a:endParaRPr lang="en-US" sz="1400" b="0">
            <a:solidFill>
              <a:schemeClr val="tx1"/>
            </a:solidFill>
          </a:endParaRPr>
        </a:p>
      </dgm:t>
    </dgm:pt>
    <dgm:pt modelId="{80248C7E-CDA2-4AAD-9F7D-2D7435874DEF}" type="sibTrans" cxnId="{521A4B36-E10E-465E-93D9-1B9BC31490EF}">
      <dgm:prSet/>
      <dgm:spPr/>
      <dgm:t>
        <a:bodyPr/>
        <a:lstStyle/>
        <a:p>
          <a:endParaRPr lang="en-US" sz="1400" b="0">
            <a:solidFill>
              <a:schemeClr val="tx1"/>
            </a:solidFill>
          </a:endParaRPr>
        </a:p>
      </dgm:t>
    </dgm:pt>
    <dgm:pt modelId="{D9019273-797F-4D5A-907A-841505B37B7B}">
      <dgm:prSet phldrT="[Text]" custT="1"/>
      <dgm:spPr/>
      <dgm:t>
        <a:bodyPr/>
        <a:lstStyle/>
        <a:p>
          <a:r>
            <a:rPr lang="en-US" sz="1400" b="0" dirty="0">
              <a:solidFill>
                <a:schemeClr val="tx1"/>
              </a:solidFill>
            </a:rPr>
            <a:t>Chief </a:t>
          </a:r>
        </a:p>
        <a:p>
          <a:r>
            <a:rPr lang="en-US" sz="1400" b="0" dirty="0">
              <a:solidFill>
                <a:schemeClr val="tx1"/>
              </a:solidFill>
            </a:rPr>
            <a:t>Legal </a:t>
          </a:r>
        </a:p>
        <a:p>
          <a:r>
            <a:rPr lang="en-US" sz="1400" b="0" dirty="0">
              <a:solidFill>
                <a:schemeClr val="tx1"/>
              </a:solidFill>
            </a:rPr>
            <a:t>Officer</a:t>
          </a:r>
        </a:p>
      </dgm:t>
    </dgm:pt>
    <dgm:pt modelId="{9FF1E004-E409-4D4F-B91B-82E00715C02A}" type="parTrans" cxnId="{E8BFCBF2-1C55-4AC9-86E8-21AC9780AE13}">
      <dgm:prSet/>
      <dgm:spPr/>
      <dgm:t>
        <a:bodyPr/>
        <a:lstStyle/>
        <a:p>
          <a:endParaRPr lang="en-US" sz="1400" b="0">
            <a:solidFill>
              <a:schemeClr val="tx1"/>
            </a:solidFill>
          </a:endParaRPr>
        </a:p>
      </dgm:t>
    </dgm:pt>
    <dgm:pt modelId="{990E285B-C59D-4C7C-923A-20F3D5E4ECE4}" type="sibTrans" cxnId="{E8BFCBF2-1C55-4AC9-86E8-21AC9780AE13}">
      <dgm:prSet/>
      <dgm:spPr/>
      <dgm:t>
        <a:bodyPr/>
        <a:lstStyle/>
        <a:p>
          <a:endParaRPr lang="en-US" sz="1400" b="0">
            <a:solidFill>
              <a:schemeClr val="tx1"/>
            </a:solidFill>
          </a:endParaRPr>
        </a:p>
      </dgm:t>
    </dgm:pt>
    <dgm:pt modelId="{BF38992E-5104-41BE-B067-3C55F3C02454}">
      <dgm:prSet phldrT="[Text]" custT="1"/>
      <dgm:spPr/>
      <dgm:t>
        <a:bodyPr/>
        <a:lstStyle/>
        <a:p>
          <a:r>
            <a:rPr lang="en-US" sz="1400" b="0" dirty="0">
              <a:solidFill>
                <a:schemeClr val="tx1"/>
              </a:solidFill>
            </a:rPr>
            <a:t>Chief </a:t>
          </a:r>
        </a:p>
        <a:p>
          <a:r>
            <a:rPr lang="en-US" sz="1400" b="0" dirty="0">
              <a:solidFill>
                <a:schemeClr val="tx1"/>
              </a:solidFill>
            </a:rPr>
            <a:t>People </a:t>
          </a:r>
        </a:p>
        <a:p>
          <a:r>
            <a:rPr lang="en-US" sz="1400" b="0" dirty="0">
              <a:solidFill>
                <a:schemeClr val="tx1"/>
              </a:solidFill>
            </a:rPr>
            <a:t>Officer</a:t>
          </a:r>
        </a:p>
      </dgm:t>
    </dgm:pt>
    <dgm:pt modelId="{5CB0A60F-E2AA-4E5F-AAB8-103DC6653964}" type="parTrans" cxnId="{28070881-6AFB-4371-9F6B-923028122E40}">
      <dgm:prSet/>
      <dgm:spPr/>
      <dgm:t>
        <a:bodyPr/>
        <a:lstStyle/>
        <a:p>
          <a:endParaRPr lang="en-US" sz="1400" b="0">
            <a:solidFill>
              <a:schemeClr val="tx1"/>
            </a:solidFill>
          </a:endParaRPr>
        </a:p>
      </dgm:t>
    </dgm:pt>
    <dgm:pt modelId="{993C7F2A-FE0E-4EFE-913A-D3994BCD246A}" type="sibTrans" cxnId="{28070881-6AFB-4371-9F6B-923028122E40}">
      <dgm:prSet/>
      <dgm:spPr/>
      <dgm:t>
        <a:bodyPr/>
        <a:lstStyle/>
        <a:p>
          <a:endParaRPr lang="en-US" sz="1400" b="0">
            <a:solidFill>
              <a:schemeClr val="tx1"/>
            </a:solidFill>
          </a:endParaRPr>
        </a:p>
      </dgm:t>
    </dgm:pt>
    <dgm:pt modelId="{63BB159C-BB7F-4A62-94FD-9E934635BC47}">
      <dgm:prSet phldrT="[Text]" custT="1"/>
      <dgm:spPr/>
      <dgm:t>
        <a:bodyPr/>
        <a:lstStyle/>
        <a:p>
          <a:r>
            <a:rPr lang="en-US" sz="1400" b="0" dirty="0">
              <a:solidFill>
                <a:schemeClr val="tx1"/>
              </a:solidFill>
            </a:rPr>
            <a:t>Sr. Vice President,</a:t>
          </a:r>
        </a:p>
        <a:p>
          <a:r>
            <a:rPr lang="en-US" sz="1400" b="0" dirty="0">
              <a:solidFill>
                <a:schemeClr val="tx1"/>
              </a:solidFill>
            </a:rPr>
            <a:t> Mobility </a:t>
          </a:r>
        </a:p>
        <a:p>
          <a:r>
            <a:rPr lang="en-US" sz="1400" b="0" dirty="0">
              <a:solidFill>
                <a:schemeClr val="tx1"/>
              </a:solidFill>
            </a:rPr>
            <a:t>&amp; </a:t>
          </a:r>
        </a:p>
        <a:p>
          <a:r>
            <a:rPr lang="en-US" sz="1400" b="0" dirty="0">
              <a:solidFill>
                <a:schemeClr val="tx1"/>
              </a:solidFill>
            </a:rPr>
            <a:t>Business Operations</a:t>
          </a:r>
        </a:p>
      </dgm:t>
    </dgm:pt>
    <dgm:pt modelId="{89F4BAEB-693B-4461-8846-27B1B125466B}" type="parTrans" cxnId="{3E37F2D9-DB84-4ADF-8468-B1DF69AEFD45}">
      <dgm:prSet/>
      <dgm:spPr/>
      <dgm:t>
        <a:bodyPr/>
        <a:lstStyle/>
        <a:p>
          <a:endParaRPr lang="en-US" sz="1400" b="0">
            <a:solidFill>
              <a:schemeClr val="tx1"/>
            </a:solidFill>
          </a:endParaRPr>
        </a:p>
      </dgm:t>
    </dgm:pt>
    <dgm:pt modelId="{4B177F5B-62FA-4A15-BB49-B1FF551EAB16}" type="sibTrans" cxnId="{3E37F2D9-DB84-4ADF-8468-B1DF69AEFD45}">
      <dgm:prSet/>
      <dgm:spPr/>
      <dgm:t>
        <a:bodyPr/>
        <a:lstStyle/>
        <a:p>
          <a:endParaRPr lang="en-US" sz="1400" b="0">
            <a:solidFill>
              <a:schemeClr val="tx1"/>
            </a:solidFill>
          </a:endParaRPr>
        </a:p>
      </dgm:t>
    </dgm:pt>
    <dgm:pt modelId="{9FA214FA-5859-4AF4-98FC-490B41DA5C26}">
      <dgm:prSet phldrT="[Text]" custT="1"/>
      <dgm:spPr/>
      <dgm:t>
        <a:bodyPr/>
        <a:lstStyle/>
        <a:p>
          <a:r>
            <a:rPr lang="en-US" sz="1400" b="0" dirty="0">
              <a:solidFill>
                <a:schemeClr val="tx1"/>
              </a:solidFill>
            </a:rPr>
            <a:t>Vice </a:t>
          </a:r>
        </a:p>
        <a:p>
          <a:r>
            <a:rPr lang="en-US" sz="1400" b="0" dirty="0">
              <a:solidFill>
                <a:schemeClr val="tx1"/>
              </a:solidFill>
            </a:rPr>
            <a:t>President</a:t>
          </a:r>
        </a:p>
      </dgm:t>
    </dgm:pt>
    <dgm:pt modelId="{DE7C4A12-8905-4C80-8DFB-610E9E6ED358}" type="parTrans" cxnId="{034B3EF7-3F49-4E54-862A-C0199501428D}">
      <dgm:prSet/>
      <dgm:spPr/>
      <dgm:t>
        <a:bodyPr/>
        <a:lstStyle/>
        <a:p>
          <a:endParaRPr lang="en-US" sz="1400" b="0">
            <a:solidFill>
              <a:schemeClr val="tx1"/>
            </a:solidFill>
          </a:endParaRPr>
        </a:p>
      </dgm:t>
    </dgm:pt>
    <dgm:pt modelId="{0FC6A3F8-9084-4A6B-94AC-8348214D13DD}" type="sibTrans" cxnId="{034B3EF7-3F49-4E54-862A-C0199501428D}">
      <dgm:prSet/>
      <dgm:spPr/>
      <dgm:t>
        <a:bodyPr/>
        <a:lstStyle/>
        <a:p>
          <a:endParaRPr lang="en-US" sz="1400" b="0">
            <a:solidFill>
              <a:schemeClr val="tx1"/>
            </a:solidFill>
          </a:endParaRPr>
        </a:p>
      </dgm:t>
    </dgm:pt>
    <dgm:pt modelId="{039B0B5D-3222-4BD0-8D56-622E76C202BB}">
      <dgm:prSet phldrT="[Text]" custT="1"/>
      <dgm:spPr/>
      <dgm:t>
        <a:bodyPr/>
        <a:lstStyle/>
        <a:p>
          <a:r>
            <a:rPr lang="en-US" sz="1400" b="0" dirty="0">
              <a:solidFill>
                <a:schemeClr val="tx1"/>
              </a:solidFill>
            </a:rPr>
            <a:t>Head </a:t>
          </a:r>
        </a:p>
        <a:p>
          <a:r>
            <a:rPr lang="en-US" sz="1400" b="0" dirty="0">
              <a:solidFill>
                <a:schemeClr val="tx1"/>
              </a:solidFill>
            </a:rPr>
            <a:t>of Advanced Technologies</a:t>
          </a:r>
        </a:p>
      </dgm:t>
    </dgm:pt>
    <dgm:pt modelId="{48F92FD0-211C-4E5F-9C40-C32C86549410}" type="parTrans" cxnId="{C9D5B2C2-B771-42D3-90FE-366A4BC97C14}">
      <dgm:prSet/>
      <dgm:spPr/>
      <dgm:t>
        <a:bodyPr/>
        <a:lstStyle/>
        <a:p>
          <a:endParaRPr lang="en-US" sz="1400" b="0">
            <a:solidFill>
              <a:schemeClr val="tx1"/>
            </a:solidFill>
          </a:endParaRPr>
        </a:p>
      </dgm:t>
    </dgm:pt>
    <dgm:pt modelId="{B9562DE8-A988-4E9E-AB2E-45B321638FB1}" type="sibTrans" cxnId="{C9D5B2C2-B771-42D3-90FE-366A4BC97C14}">
      <dgm:prSet/>
      <dgm:spPr/>
      <dgm:t>
        <a:bodyPr/>
        <a:lstStyle/>
        <a:p>
          <a:endParaRPr lang="en-US" sz="1400" b="0">
            <a:solidFill>
              <a:schemeClr val="tx1"/>
            </a:solidFill>
          </a:endParaRPr>
        </a:p>
      </dgm:t>
    </dgm:pt>
    <dgm:pt modelId="{007794A9-4D1B-41EC-9284-51D46EEF23F1}">
      <dgm:prSet custT="1"/>
      <dgm:spPr/>
      <dgm:t>
        <a:bodyPr/>
        <a:lstStyle/>
        <a:p>
          <a:r>
            <a:rPr lang="en-US" sz="1400" b="0" dirty="0">
              <a:solidFill>
                <a:schemeClr val="tx1"/>
              </a:solidFill>
            </a:rPr>
            <a:t>Sr. Vice President,</a:t>
          </a:r>
        </a:p>
        <a:p>
          <a:r>
            <a:rPr lang="en-US" sz="1400" b="0" dirty="0">
              <a:solidFill>
                <a:schemeClr val="tx1"/>
              </a:solidFill>
            </a:rPr>
            <a:t> Marketing &amp; </a:t>
          </a:r>
        </a:p>
        <a:p>
          <a:r>
            <a:rPr lang="en-US" sz="1400" b="0" dirty="0">
              <a:solidFill>
                <a:schemeClr val="tx1"/>
              </a:solidFill>
            </a:rPr>
            <a:t>Public Affairs</a:t>
          </a:r>
        </a:p>
      </dgm:t>
    </dgm:pt>
    <dgm:pt modelId="{167CB04B-2F4B-404F-9CA6-B39877216061}" type="parTrans" cxnId="{1FD24A5D-B1C6-4DE9-A5B0-EBEC4EC78ACC}">
      <dgm:prSet/>
      <dgm:spPr/>
      <dgm:t>
        <a:bodyPr/>
        <a:lstStyle/>
        <a:p>
          <a:endParaRPr lang="en-US" sz="1400" b="0">
            <a:solidFill>
              <a:schemeClr val="tx1"/>
            </a:solidFill>
          </a:endParaRPr>
        </a:p>
      </dgm:t>
    </dgm:pt>
    <dgm:pt modelId="{6701029D-4C8F-4E92-BBB7-04847431166C}" type="sibTrans" cxnId="{1FD24A5D-B1C6-4DE9-A5B0-EBEC4EC78ACC}">
      <dgm:prSet/>
      <dgm:spPr/>
      <dgm:t>
        <a:bodyPr/>
        <a:lstStyle/>
        <a:p>
          <a:endParaRPr lang="en-US" sz="1400" b="0">
            <a:solidFill>
              <a:schemeClr val="tx1"/>
            </a:solidFill>
          </a:endParaRPr>
        </a:p>
      </dgm:t>
    </dgm:pt>
    <dgm:pt modelId="{21E15662-55C6-4348-830F-31E735FF4DCC}">
      <dgm:prSet custT="1"/>
      <dgm:spPr/>
      <dgm:t>
        <a:bodyPr/>
        <a:lstStyle/>
        <a:p>
          <a:r>
            <a:rPr lang="en-US" sz="1400" b="0" dirty="0">
              <a:solidFill>
                <a:schemeClr val="tx1"/>
              </a:solidFill>
            </a:rPr>
            <a:t>Chief Diversity</a:t>
          </a:r>
        </a:p>
        <a:p>
          <a:r>
            <a:rPr lang="en-US" sz="1400" b="0" dirty="0">
              <a:solidFill>
                <a:schemeClr val="tx1"/>
              </a:solidFill>
            </a:rPr>
            <a:t> and </a:t>
          </a:r>
        </a:p>
        <a:p>
          <a:r>
            <a:rPr lang="en-US" sz="1400" b="0" dirty="0">
              <a:solidFill>
                <a:schemeClr val="tx1"/>
              </a:solidFill>
            </a:rPr>
            <a:t>Inclusion Officer</a:t>
          </a:r>
        </a:p>
      </dgm:t>
    </dgm:pt>
    <dgm:pt modelId="{641BE115-5BE5-48DA-B371-0D8BB4293B1C}" type="parTrans" cxnId="{C5374F12-DF00-455D-88E9-6D4474B88EE7}">
      <dgm:prSet/>
      <dgm:spPr/>
      <dgm:t>
        <a:bodyPr/>
        <a:lstStyle/>
        <a:p>
          <a:endParaRPr lang="en-US" sz="1400" b="0">
            <a:solidFill>
              <a:schemeClr val="tx1"/>
            </a:solidFill>
          </a:endParaRPr>
        </a:p>
      </dgm:t>
    </dgm:pt>
    <dgm:pt modelId="{5C8F23FD-1B5E-4008-AC33-81FB3A0EF0C9}" type="sibTrans" cxnId="{C5374F12-DF00-455D-88E9-6D4474B88EE7}">
      <dgm:prSet/>
      <dgm:spPr/>
      <dgm:t>
        <a:bodyPr/>
        <a:lstStyle/>
        <a:p>
          <a:endParaRPr lang="en-US" sz="1400" b="0">
            <a:solidFill>
              <a:schemeClr val="tx1"/>
            </a:solidFill>
          </a:endParaRPr>
        </a:p>
      </dgm:t>
    </dgm:pt>
    <dgm:pt modelId="{247D3B14-9766-4D10-A041-AEF76E94D521}">
      <dgm:prSet custT="1"/>
      <dgm:spPr/>
      <dgm:t>
        <a:bodyPr/>
        <a:lstStyle/>
        <a:p>
          <a:r>
            <a:rPr lang="en-US" sz="1400" dirty="0">
              <a:solidFill>
                <a:schemeClr val="tx1"/>
              </a:solidFill>
            </a:rPr>
            <a:t>Chief Financial Officer</a:t>
          </a:r>
        </a:p>
      </dgm:t>
    </dgm:pt>
    <dgm:pt modelId="{5CFE5E5F-E65D-4979-B470-895ED5205A1D}" type="parTrans" cxnId="{9403BE39-DAE8-4739-B8C6-1729F52915B4}">
      <dgm:prSet/>
      <dgm:spPr/>
      <dgm:t>
        <a:bodyPr/>
        <a:lstStyle/>
        <a:p>
          <a:endParaRPr lang="en-US"/>
        </a:p>
      </dgm:t>
    </dgm:pt>
    <dgm:pt modelId="{C3D3FCB3-D957-4327-B2D3-824A810E43AD}" type="sibTrans" cxnId="{9403BE39-DAE8-4739-B8C6-1729F52915B4}">
      <dgm:prSet/>
      <dgm:spPr/>
      <dgm:t>
        <a:bodyPr/>
        <a:lstStyle/>
        <a:p>
          <a:endParaRPr lang="en-US"/>
        </a:p>
      </dgm:t>
    </dgm:pt>
    <dgm:pt modelId="{88262219-804C-4ACD-A740-4D257993A646}" type="pres">
      <dgm:prSet presAssocID="{FE405482-78B0-4D93-BAD2-D03D4AF0057C}" presName="Name0" presStyleCnt="0">
        <dgm:presLayoutVars>
          <dgm:chPref val="1"/>
          <dgm:dir/>
          <dgm:animOne val="branch"/>
          <dgm:animLvl val="lvl"/>
          <dgm:resizeHandles/>
        </dgm:presLayoutVars>
      </dgm:prSet>
      <dgm:spPr/>
    </dgm:pt>
    <dgm:pt modelId="{3939B635-703F-4D4B-BA10-AE3E26B84E4F}" type="pres">
      <dgm:prSet presAssocID="{4D3DFF77-CD0A-4DEB-9ECA-CB2FDE81BAC0}" presName="vertOne" presStyleCnt="0"/>
      <dgm:spPr/>
    </dgm:pt>
    <dgm:pt modelId="{E8D840C1-1BE4-41F5-AB86-145C9A46C87C}" type="pres">
      <dgm:prSet presAssocID="{4D3DFF77-CD0A-4DEB-9ECA-CB2FDE81BAC0}" presName="txOne" presStyleLbl="node0" presStyleIdx="0" presStyleCnt="1" custScaleY="51344">
        <dgm:presLayoutVars>
          <dgm:chPref val="3"/>
        </dgm:presLayoutVars>
      </dgm:prSet>
      <dgm:spPr/>
    </dgm:pt>
    <dgm:pt modelId="{B39EA5F7-44EC-4AA6-BB75-57FAEC7C2E42}" type="pres">
      <dgm:prSet presAssocID="{4D3DFF77-CD0A-4DEB-9ECA-CB2FDE81BAC0}" presName="parTransOne" presStyleCnt="0"/>
      <dgm:spPr/>
    </dgm:pt>
    <dgm:pt modelId="{C36550F8-B2A7-4274-939A-92CF58467E16}" type="pres">
      <dgm:prSet presAssocID="{4D3DFF77-CD0A-4DEB-9ECA-CB2FDE81BAC0}" presName="horzOne" presStyleCnt="0"/>
      <dgm:spPr/>
    </dgm:pt>
    <dgm:pt modelId="{E8C66A0F-6D77-4693-B9F0-E6844BB97583}" type="pres">
      <dgm:prSet presAssocID="{32FC4A8E-D026-4A66-B1A2-EF7D4B7706B4}" presName="vertTwo" presStyleCnt="0"/>
      <dgm:spPr/>
    </dgm:pt>
    <dgm:pt modelId="{4D9C18D9-537D-426C-BEAA-143EF4F54482}" type="pres">
      <dgm:prSet presAssocID="{32FC4A8E-D026-4A66-B1A2-EF7D4B7706B4}" presName="txTwo" presStyleLbl="node2" presStyleIdx="0" presStyleCnt="9">
        <dgm:presLayoutVars>
          <dgm:chPref val="3"/>
        </dgm:presLayoutVars>
      </dgm:prSet>
      <dgm:spPr/>
    </dgm:pt>
    <dgm:pt modelId="{6C13223E-2D1E-4435-A82C-94E35EA6E62F}" type="pres">
      <dgm:prSet presAssocID="{32FC4A8E-D026-4A66-B1A2-EF7D4B7706B4}" presName="horzTwo" presStyleCnt="0"/>
      <dgm:spPr/>
    </dgm:pt>
    <dgm:pt modelId="{9928D698-A4AC-41B3-A0D6-A8E5A636ABAA}" type="pres">
      <dgm:prSet presAssocID="{80248C7E-CDA2-4AAD-9F7D-2D7435874DEF}" presName="sibSpaceTwo" presStyleCnt="0"/>
      <dgm:spPr/>
    </dgm:pt>
    <dgm:pt modelId="{EDB40FD6-9099-45E3-8786-816AFC9F5D5D}" type="pres">
      <dgm:prSet presAssocID="{247D3B14-9766-4D10-A041-AEF76E94D521}" presName="vertTwo" presStyleCnt="0"/>
      <dgm:spPr/>
    </dgm:pt>
    <dgm:pt modelId="{0028D432-8BA4-449D-8580-426BE2822548}" type="pres">
      <dgm:prSet presAssocID="{247D3B14-9766-4D10-A041-AEF76E94D521}" presName="txTwo" presStyleLbl="node2" presStyleIdx="1" presStyleCnt="9">
        <dgm:presLayoutVars>
          <dgm:chPref val="3"/>
        </dgm:presLayoutVars>
      </dgm:prSet>
      <dgm:spPr/>
    </dgm:pt>
    <dgm:pt modelId="{DDFF97FC-9E70-47C5-9400-153CD14327C5}" type="pres">
      <dgm:prSet presAssocID="{247D3B14-9766-4D10-A041-AEF76E94D521}" presName="horzTwo" presStyleCnt="0"/>
      <dgm:spPr/>
    </dgm:pt>
    <dgm:pt modelId="{6E4EF745-EE3D-44E5-B70D-8FE59C9951ED}" type="pres">
      <dgm:prSet presAssocID="{C3D3FCB3-D957-4327-B2D3-824A810E43AD}" presName="sibSpaceTwo" presStyleCnt="0"/>
      <dgm:spPr/>
    </dgm:pt>
    <dgm:pt modelId="{943FB1CF-38F7-4480-94B1-017DC3BE1861}" type="pres">
      <dgm:prSet presAssocID="{D9019273-797F-4D5A-907A-841505B37B7B}" presName="vertTwo" presStyleCnt="0"/>
      <dgm:spPr/>
    </dgm:pt>
    <dgm:pt modelId="{6F0AFC4C-7ABB-40D4-824E-F0347FE0B097}" type="pres">
      <dgm:prSet presAssocID="{D9019273-797F-4D5A-907A-841505B37B7B}" presName="txTwo" presStyleLbl="node2" presStyleIdx="2" presStyleCnt="9">
        <dgm:presLayoutVars>
          <dgm:chPref val="3"/>
        </dgm:presLayoutVars>
      </dgm:prSet>
      <dgm:spPr/>
    </dgm:pt>
    <dgm:pt modelId="{7A32723F-2D57-42E4-8B4A-0C6DAAC52D17}" type="pres">
      <dgm:prSet presAssocID="{D9019273-797F-4D5A-907A-841505B37B7B}" presName="horzTwo" presStyleCnt="0"/>
      <dgm:spPr/>
    </dgm:pt>
    <dgm:pt modelId="{01AFE590-3F2D-4741-893D-36721FAA10D1}" type="pres">
      <dgm:prSet presAssocID="{990E285B-C59D-4C7C-923A-20F3D5E4ECE4}" presName="sibSpaceTwo" presStyleCnt="0"/>
      <dgm:spPr/>
    </dgm:pt>
    <dgm:pt modelId="{695594D1-1B37-49B5-BEC9-BED1FA262D3A}" type="pres">
      <dgm:prSet presAssocID="{BF38992E-5104-41BE-B067-3C55F3C02454}" presName="vertTwo" presStyleCnt="0"/>
      <dgm:spPr/>
    </dgm:pt>
    <dgm:pt modelId="{1BB9F190-92EC-4157-A0A2-BE49BA0D1C1B}" type="pres">
      <dgm:prSet presAssocID="{BF38992E-5104-41BE-B067-3C55F3C02454}" presName="txTwo" presStyleLbl="node2" presStyleIdx="3" presStyleCnt="9">
        <dgm:presLayoutVars>
          <dgm:chPref val="3"/>
        </dgm:presLayoutVars>
      </dgm:prSet>
      <dgm:spPr/>
    </dgm:pt>
    <dgm:pt modelId="{53C45BBF-90E8-4AAA-A893-D5958A8A2F22}" type="pres">
      <dgm:prSet presAssocID="{BF38992E-5104-41BE-B067-3C55F3C02454}" presName="horzTwo" presStyleCnt="0"/>
      <dgm:spPr/>
    </dgm:pt>
    <dgm:pt modelId="{5C0E5C12-33C9-4469-B082-9F49D6BDEE91}" type="pres">
      <dgm:prSet presAssocID="{993C7F2A-FE0E-4EFE-913A-D3994BCD246A}" presName="sibSpaceTwo" presStyleCnt="0"/>
      <dgm:spPr/>
    </dgm:pt>
    <dgm:pt modelId="{152613CE-B68F-4A5E-9D9B-289E65E3B674}" type="pres">
      <dgm:prSet presAssocID="{63BB159C-BB7F-4A62-94FD-9E934635BC47}" presName="vertTwo" presStyleCnt="0"/>
      <dgm:spPr/>
    </dgm:pt>
    <dgm:pt modelId="{714E553F-8CE2-4FCF-BDC0-7F8AC17808A6}" type="pres">
      <dgm:prSet presAssocID="{63BB159C-BB7F-4A62-94FD-9E934635BC47}" presName="txTwo" presStyleLbl="node2" presStyleIdx="4" presStyleCnt="9" custScaleX="107238">
        <dgm:presLayoutVars>
          <dgm:chPref val="3"/>
        </dgm:presLayoutVars>
      </dgm:prSet>
      <dgm:spPr/>
    </dgm:pt>
    <dgm:pt modelId="{6395237A-A252-4943-BCDD-38386D1809BF}" type="pres">
      <dgm:prSet presAssocID="{63BB159C-BB7F-4A62-94FD-9E934635BC47}" presName="horzTwo" presStyleCnt="0"/>
      <dgm:spPr/>
    </dgm:pt>
    <dgm:pt modelId="{87FA4F4D-4D33-4F9C-BC69-F622D2F837EB}" type="pres">
      <dgm:prSet presAssocID="{4B177F5B-62FA-4A15-BB49-B1FF551EAB16}" presName="sibSpaceTwo" presStyleCnt="0"/>
      <dgm:spPr/>
    </dgm:pt>
    <dgm:pt modelId="{554603D3-B30A-4E82-9E80-6DE9CA92E804}" type="pres">
      <dgm:prSet presAssocID="{9FA214FA-5859-4AF4-98FC-490B41DA5C26}" presName="vertTwo" presStyleCnt="0"/>
      <dgm:spPr/>
    </dgm:pt>
    <dgm:pt modelId="{D53972B6-C187-4E79-8224-B9EC1FF01DE7}" type="pres">
      <dgm:prSet presAssocID="{9FA214FA-5859-4AF4-98FC-490B41DA5C26}" presName="txTwo" presStyleLbl="node2" presStyleIdx="5" presStyleCnt="9">
        <dgm:presLayoutVars>
          <dgm:chPref val="3"/>
        </dgm:presLayoutVars>
      </dgm:prSet>
      <dgm:spPr/>
    </dgm:pt>
    <dgm:pt modelId="{9CF08F84-91C1-4C83-9FED-CD11C35A4D32}" type="pres">
      <dgm:prSet presAssocID="{9FA214FA-5859-4AF4-98FC-490B41DA5C26}" presName="horzTwo" presStyleCnt="0"/>
      <dgm:spPr/>
    </dgm:pt>
    <dgm:pt modelId="{63EF452B-B710-4D04-AC76-97F079FFE62A}" type="pres">
      <dgm:prSet presAssocID="{0FC6A3F8-9084-4A6B-94AC-8348214D13DD}" presName="sibSpaceTwo" presStyleCnt="0"/>
      <dgm:spPr/>
    </dgm:pt>
    <dgm:pt modelId="{113B4DAD-6517-419F-817F-4A0A8C8A321F}" type="pres">
      <dgm:prSet presAssocID="{039B0B5D-3222-4BD0-8D56-622E76C202BB}" presName="vertTwo" presStyleCnt="0"/>
      <dgm:spPr/>
    </dgm:pt>
    <dgm:pt modelId="{A296DDEE-F352-4525-AF40-90940B05091B}" type="pres">
      <dgm:prSet presAssocID="{039B0B5D-3222-4BD0-8D56-622E76C202BB}" presName="txTwo" presStyleLbl="node2" presStyleIdx="6" presStyleCnt="9">
        <dgm:presLayoutVars>
          <dgm:chPref val="3"/>
        </dgm:presLayoutVars>
      </dgm:prSet>
      <dgm:spPr/>
    </dgm:pt>
    <dgm:pt modelId="{0265809C-8270-4D66-87F5-FBA71688B387}" type="pres">
      <dgm:prSet presAssocID="{039B0B5D-3222-4BD0-8D56-622E76C202BB}" presName="horzTwo" presStyleCnt="0"/>
      <dgm:spPr/>
    </dgm:pt>
    <dgm:pt modelId="{A7B69DFC-1C11-408D-9EE7-6829B52644A9}" type="pres">
      <dgm:prSet presAssocID="{B9562DE8-A988-4E9E-AB2E-45B321638FB1}" presName="sibSpaceTwo" presStyleCnt="0"/>
      <dgm:spPr/>
    </dgm:pt>
    <dgm:pt modelId="{97D22BB0-3A71-4252-8B2F-4D3226F1B914}" type="pres">
      <dgm:prSet presAssocID="{007794A9-4D1B-41EC-9284-51D46EEF23F1}" presName="vertTwo" presStyleCnt="0"/>
      <dgm:spPr/>
    </dgm:pt>
    <dgm:pt modelId="{72302A7E-AE28-4AEA-8714-45287180E307}" type="pres">
      <dgm:prSet presAssocID="{007794A9-4D1B-41EC-9284-51D46EEF23F1}" presName="txTwo" presStyleLbl="node2" presStyleIdx="7" presStyleCnt="9">
        <dgm:presLayoutVars>
          <dgm:chPref val="3"/>
        </dgm:presLayoutVars>
      </dgm:prSet>
      <dgm:spPr/>
    </dgm:pt>
    <dgm:pt modelId="{6D724D7C-076D-4481-B35D-38F557EB444A}" type="pres">
      <dgm:prSet presAssocID="{007794A9-4D1B-41EC-9284-51D46EEF23F1}" presName="horzTwo" presStyleCnt="0"/>
      <dgm:spPr/>
    </dgm:pt>
    <dgm:pt modelId="{1CFDEBD9-FA1D-4CCA-AA92-720722252A22}" type="pres">
      <dgm:prSet presAssocID="{6701029D-4C8F-4E92-BBB7-04847431166C}" presName="sibSpaceTwo" presStyleCnt="0"/>
      <dgm:spPr/>
    </dgm:pt>
    <dgm:pt modelId="{E2330EC9-BF13-41BC-9BBF-78DFB7948486}" type="pres">
      <dgm:prSet presAssocID="{21E15662-55C6-4348-830F-31E735FF4DCC}" presName="vertTwo" presStyleCnt="0"/>
      <dgm:spPr/>
    </dgm:pt>
    <dgm:pt modelId="{A9FE6CAE-C393-4B58-A8A0-ACD9F5E06944}" type="pres">
      <dgm:prSet presAssocID="{21E15662-55C6-4348-830F-31E735FF4DCC}" presName="txTwo" presStyleLbl="node2" presStyleIdx="8" presStyleCnt="9">
        <dgm:presLayoutVars>
          <dgm:chPref val="3"/>
        </dgm:presLayoutVars>
      </dgm:prSet>
      <dgm:spPr/>
    </dgm:pt>
    <dgm:pt modelId="{DF946270-CBA2-4CF3-AF44-B4F2159C02A2}" type="pres">
      <dgm:prSet presAssocID="{21E15662-55C6-4348-830F-31E735FF4DCC}" presName="horzTwo" presStyleCnt="0"/>
      <dgm:spPr/>
    </dgm:pt>
  </dgm:ptLst>
  <dgm:cxnLst>
    <dgm:cxn modelId="{34462201-B478-49AB-8A3A-E77CB47BCBCB}" type="presOf" srcId="{4D3DFF77-CD0A-4DEB-9ECA-CB2FDE81BAC0}" destId="{E8D840C1-1BE4-41F5-AB86-145C9A46C87C}" srcOrd="0" destOrd="0" presId="urn:microsoft.com/office/officeart/2005/8/layout/architecture"/>
    <dgm:cxn modelId="{C5374F12-DF00-455D-88E9-6D4474B88EE7}" srcId="{4D3DFF77-CD0A-4DEB-9ECA-CB2FDE81BAC0}" destId="{21E15662-55C6-4348-830F-31E735FF4DCC}" srcOrd="8" destOrd="0" parTransId="{641BE115-5BE5-48DA-B371-0D8BB4293B1C}" sibTransId="{5C8F23FD-1B5E-4008-AC33-81FB3A0EF0C9}"/>
    <dgm:cxn modelId="{138CDD31-6EC6-48E8-97A1-9CA1CD550CD6}" type="presOf" srcId="{247D3B14-9766-4D10-A041-AEF76E94D521}" destId="{0028D432-8BA4-449D-8580-426BE2822548}" srcOrd="0" destOrd="0" presId="urn:microsoft.com/office/officeart/2005/8/layout/architecture"/>
    <dgm:cxn modelId="{521A4B36-E10E-465E-93D9-1B9BC31490EF}" srcId="{4D3DFF77-CD0A-4DEB-9ECA-CB2FDE81BAC0}" destId="{32FC4A8E-D026-4A66-B1A2-EF7D4B7706B4}" srcOrd="0" destOrd="0" parTransId="{956DF721-3EAE-4F10-ACC6-6FFA2BED8D4A}" sibTransId="{80248C7E-CDA2-4AAD-9F7D-2D7435874DEF}"/>
    <dgm:cxn modelId="{9403BE39-DAE8-4739-B8C6-1729F52915B4}" srcId="{4D3DFF77-CD0A-4DEB-9ECA-CB2FDE81BAC0}" destId="{247D3B14-9766-4D10-A041-AEF76E94D521}" srcOrd="1" destOrd="0" parTransId="{5CFE5E5F-E65D-4979-B470-895ED5205A1D}" sibTransId="{C3D3FCB3-D957-4327-B2D3-824A810E43AD}"/>
    <dgm:cxn modelId="{0DA8093C-C558-4F5D-8088-31FAD5E4C0E0}" type="presOf" srcId="{9FA214FA-5859-4AF4-98FC-490B41DA5C26}" destId="{D53972B6-C187-4E79-8224-B9EC1FF01DE7}" srcOrd="0" destOrd="0" presId="urn:microsoft.com/office/officeart/2005/8/layout/architecture"/>
    <dgm:cxn modelId="{1FD24A5D-B1C6-4DE9-A5B0-EBEC4EC78ACC}" srcId="{4D3DFF77-CD0A-4DEB-9ECA-CB2FDE81BAC0}" destId="{007794A9-4D1B-41EC-9284-51D46EEF23F1}" srcOrd="7" destOrd="0" parTransId="{167CB04B-2F4B-404F-9CA6-B39877216061}" sibTransId="{6701029D-4C8F-4E92-BBB7-04847431166C}"/>
    <dgm:cxn modelId="{8855EA80-4FD5-4A29-A494-6980B4BBA8D1}" type="presOf" srcId="{FE405482-78B0-4D93-BAD2-D03D4AF0057C}" destId="{88262219-804C-4ACD-A740-4D257993A646}" srcOrd="0" destOrd="0" presId="urn:microsoft.com/office/officeart/2005/8/layout/architecture"/>
    <dgm:cxn modelId="{28070881-6AFB-4371-9F6B-923028122E40}" srcId="{4D3DFF77-CD0A-4DEB-9ECA-CB2FDE81BAC0}" destId="{BF38992E-5104-41BE-B067-3C55F3C02454}" srcOrd="3" destOrd="0" parTransId="{5CB0A60F-E2AA-4E5F-AAB8-103DC6653964}" sibTransId="{993C7F2A-FE0E-4EFE-913A-D3994BCD246A}"/>
    <dgm:cxn modelId="{FCEE8389-4449-4107-A384-2DC044265D7E}" type="presOf" srcId="{32FC4A8E-D026-4A66-B1A2-EF7D4B7706B4}" destId="{4D9C18D9-537D-426C-BEAA-143EF4F54482}" srcOrd="0" destOrd="0" presId="urn:microsoft.com/office/officeart/2005/8/layout/architecture"/>
    <dgm:cxn modelId="{1C5D838A-CEC1-4AE0-91D4-DE033B0CE595}" type="presOf" srcId="{63BB159C-BB7F-4A62-94FD-9E934635BC47}" destId="{714E553F-8CE2-4FCF-BDC0-7F8AC17808A6}" srcOrd="0" destOrd="0" presId="urn:microsoft.com/office/officeart/2005/8/layout/architecture"/>
    <dgm:cxn modelId="{71B4E590-D177-45DB-A983-F24F3AD75328}" type="presOf" srcId="{BF38992E-5104-41BE-B067-3C55F3C02454}" destId="{1BB9F190-92EC-4157-A0A2-BE49BA0D1C1B}" srcOrd="0" destOrd="0" presId="urn:microsoft.com/office/officeart/2005/8/layout/architecture"/>
    <dgm:cxn modelId="{C0CFF996-3C0C-4EB9-ABEB-42158BA9726B}" srcId="{FE405482-78B0-4D93-BAD2-D03D4AF0057C}" destId="{4D3DFF77-CD0A-4DEB-9ECA-CB2FDE81BAC0}" srcOrd="0" destOrd="0" parTransId="{C2AED16D-1243-4C28-A2BF-0A7DC66F3094}" sibTransId="{8EC1D148-4024-45AC-9E47-5EB308A94415}"/>
    <dgm:cxn modelId="{8800EE9F-AA97-4508-B0E2-230255BB4290}" type="presOf" srcId="{039B0B5D-3222-4BD0-8D56-622E76C202BB}" destId="{A296DDEE-F352-4525-AF40-90940B05091B}" srcOrd="0" destOrd="0" presId="urn:microsoft.com/office/officeart/2005/8/layout/architecture"/>
    <dgm:cxn modelId="{64BBF4A1-668E-4BC7-A871-539400747076}" type="presOf" srcId="{007794A9-4D1B-41EC-9284-51D46EEF23F1}" destId="{72302A7E-AE28-4AEA-8714-45287180E307}" srcOrd="0" destOrd="0" presId="urn:microsoft.com/office/officeart/2005/8/layout/architecture"/>
    <dgm:cxn modelId="{5AD361B6-038B-4DC9-8966-61C46892E8DA}" type="presOf" srcId="{21E15662-55C6-4348-830F-31E735FF4DCC}" destId="{A9FE6CAE-C393-4B58-A8A0-ACD9F5E06944}" srcOrd="0" destOrd="0" presId="urn:microsoft.com/office/officeart/2005/8/layout/architecture"/>
    <dgm:cxn modelId="{C9D5B2C2-B771-42D3-90FE-366A4BC97C14}" srcId="{4D3DFF77-CD0A-4DEB-9ECA-CB2FDE81BAC0}" destId="{039B0B5D-3222-4BD0-8D56-622E76C202BB}" srcOrd="6" destOrd="0" parTransId="{48F92FD0-211C-4E5F-9C40-C32C86549410}" sibTransId="{B9562DE8-A988-4E9E-AB2E-45B321638FB1}"/>
    <dgm:cxn modelId="{3E37F2D9-DB84-4ADF-8468-B1DF69AEFD45}" srcId="{4D3DFF77-CD0A-4DEB-9ECA-CB2FDE81BAC0}" destId="{63BB159C-BB7F-4A62-94FD-9E934635BC47}" srcOrd="4" destOrd="0" parTransId="{89F4BAEB-693B-4461-8846-27B1B125466B}" sibTransId="{4B177F5B-62FA-4A15-BB49-B1FF551EAB16}"/>
    <dgm:cxn modelId="{E8BFCBF2-1C55-4AC9-86E8-21AC9780AE13}" srcId="{4D3DFF77-CD0A-4DEB-9ECA-CB2FDE81BAC0}" destId="{D9019273-797F-4D5A-907A-841505B37B7B}" srcOrd="2" destOrd="0" parTransId="{9FF1E004-E409-4D4F-B91B-82E00715C02A}" sibTransId="{990E285B-C59D-4C7C-923A-20F3D5E4ECE4}"/>
    <dgm:cxn modelId="{034B3EF7-3F49-4E54-862A-C0199501428D}" srcId="{4D3DFF77-CD0A-4DEB-9ECA-CB2FDE81BAC0}" destId="{9FA214FA-5859-4AF4-98FC-490B41DA5C26}" srcOrd="5" destOrd="0" parTransId="{DE7C4A12-8905-4C80-8DFB-610E9E6ED358}" sibTransId="{0FC6A3F8-9084-4A6B-94AC-8348214D13DD}"/>
    <dgm:cxn modelId="{065492F7-A00A-4D40-999B-5212A8AD6D49}" type="presOf" srcId="{D9019273-797F-4D5A-907A-841505B37B7B}" destId="{6F0AFC4C-7ABB-40D4-824E-F0347FE0B097}" srcOrd="0" destOrd="0" presId="urn:microsoft.com/office/officeart/2005/8/layout/architecture"/>
    <dgm:cxn modelId="{F20B9AB8-7959-4697-8637-5758194761BC}" type="presParOf" srcId="{88262219-804C-4ACD-A740-4D257993A646}" destId="{3939B635-703F-4D4B-BA10-AE3E26B84E4F}" srcOrd="0" destOrd="0" presId="urn:microsoft.com/office/officeart/2005/8/layout/architecture"/>
    <dgm:cxn modelId="{DC528E19-6C05-475E-81A6-42A2075A6A86}" type="presParOf" srcId="{3939B635-703F-4D4B-BA10-AE3E26B84E4F}" destId="{E8D840C1-1BE4-41F5-AB86-145C9A46C87C}" srcOrd="0" destOrd="0" presId="urn:microsoft.com/office/officeart/2005/8/layout/architecture"/>
    <dgm:cxn modelId="{D43454DB-F1CC-4596-9F5A-4CE0CE246DE6}" type="presParOf" srcId="{3939B635-703F-4D4B-BA10-AE3E26B84E4F}" destId="{B39EA5F7-44EC-4AA6-BB75-57FAEC7C2E42}" srcOrd="1" destOrd="0" presId="urn:microsoft.com/office/officeart/2005/8/layout/architecture"/>
    <dgm:cxn modelId="{A6ECA1A7-11E1-42D1-90F3-256C2CB75608}" type="presParOf" srcId="{3939B635-703F-4D4B-BA10-AE3E26B84E4F}" destId="{C36550F8-B2A7-4274-939A-92CF58467E16}" srcOrd="2" destOrd="0" presId="urn:microsoft.com/office/officeart/2005/8/layout/architecture"/>
    <dgm:cxn modelId="{9E26ECC1-60B8-4817-A18D-F64DCE5F54B7}" type="presParOf" srcId="{C36550F8-B2A7-4274-939A-92CF58467E16}" destId="{E8C66A0F-6D77-4693-B9F0-E6844BB97583}" srcOrd="0" destOrd="0" presId="urn:microsoft.com/office/officeart/2005/8/layout/architecture"/>
    <dgm:cxn modelId="{21CD94D5-172F-45A1-A253-3F839D04E70D}" type="presParOf" srcId="{E8C66A0F-6D77-4693-B9F0-E6844BB97583}" destId="{4D9C18D9-537D-426C-BEAA-143EF4F54482}" srcOrd="0" destOrd="0" presId="urn:microsoft.com/office/officeart/2005/8/layout/architecture"/>
    <dgm:cxn modelId="{A5DEF4A9-443E-49F6-A8C2-3052685507B1}" type="presParOf" srcId="{E8C66A0F-6D77-4693-B9F0-E6844BB97583}" destId="{6C13223E-2D1E-4435-A82C-94E35EA6E62F}" srcOrd="1" destOrd="0" presId="urn:microsoft.com/office/officeart/2005/8/layout/architecture"/>
    <dgm:cxn modelId="{64B35BC6-7076-4D71-953E-AE691408FAE5}" type="presParOf" srcId="{C36550F8-B2A7-4274-939A-92CF58467E16}" destId="{9928D698-A4AC-41B3-A0D6-A8E5A636ABAA}" srcOrd="1" destOrd="0" presId="urn:microsoft.com/office/officeart/2005/8/layout/architecture"/>
    <dgm:cxn modelId="{840BD4B1-C91B-4704-A594-49EC4FBB8E7D}" type="presParOf" srcId="{C36550F8-B2A7-4274-939A-92CF58467E16}" destId="{EDB40FD6-9099-45E3-8786-816AFC9F5D5D}" srcOrd="2" destOrd="0" presId="urn:microsoft.com/office/officeart/2005/8/layout/architecture"/>
    <dgm:cxn modelId="{26E240DB-655F-4561-A6D7-16E76091A221}" type="presParOf" srcId="{EDB40FD6-9099-45E3-8786-816AFC9F5D5D}" destId="{0028D432-8BA4-449D-8580-426BE2822548}" srcOrd="0" destOrd="0" presId="urn:microsoft.com/office/officeart/2005/8/layout/architecture"/>
    <dgm:cxn modelId="{96B0DA03-5CF2-468A-80AC-4CE3E4DC3139}" type="presParOf" srcId="{EDB40FD6-9099-45E3-8786-816AFC9F5D5D}" destId="{DDFF97FC-9E70-47C5-9400-153CD14327C5}" srcOrd="1" destOrd="0" presId="urn:microsoft.com/office/officeart/2005/8/layout/architecture"/>
    <dgm:cxn modelId="{00FABD7C-E3F8-437D-8C41-5DAD841BC578}" type="presParOf" srcId="{C36550F8-B2A7-4274-939A-92CF58467E16}" destId="{6E4EF745-EE3D-44E5-B70D-8FE59C9951ED}" srcOrd="3" destOrd="0" presId="urn:microsoft.com/office/officeart/2005/8/layout/architecture"/>
    <dgm:cxn modelId="{2600BB43-B53E-43B3-9D30-1566C1D33D3D}" type="presParOf" srcId="{C36550F8-B2A7-4274-939A-92CF58467E16}" destId="{943FB1CF-38F7-4480-94B1-017DC3BE1861}" srcOrd="4" destOrd="0" presId="urn:microsoft.com/office/officeart/2005/8/layout/architecture"/>
    <dgm:cxn modelId="{DDC2BEFE-2AAA-4D7D-BD33-CE776E90C6D0}" type="presParOf" srcId="{943FB1CF-38F7-4480-94B1-017DC3BE1861}" destId="{6F0AFC4C-7ABB-40D4-824E-F0347FE0B097}" srcOrd="0" destOrd="0" presId="urn:microsoft.com/office/officeart/2005/8/layout/architecture"/>
    <dgm:cxn modelId="{68A0D43C-91E2-4728-8AA2-A846019C699D}" type="presParOf" srcId="{943FB1CF-38F7-4480-94B1-017DC3BE1861}" destId="{7A32723F-2D57-42E4-8B4A-0C6DAAC52D17}" srcOrd="1" destOrd="0" presId="urn:microsoft.com/office/officeart/2005/8/layout/architecture"/>
    <dgm:cxn modelId="{C53ABF1E-0456-4057-A3BC-861B26DE50D8}" type="presParOf" srcId="{C36550F8-B2A7-4274-939A-92CF58467E16}" destId="{01AFE590-3F2D-4741-893D-36721FAA10D1}" srcOrd="5" destOrd="0" presId="urn:microsoft.com/office/officeart/2005/8/layout/architecture"/>
    <dgm:cxn modelId="{062EF8E4-D606-433D-BD14-07E086BDE4FB}" type="presParOf" srcId="{C36550F8-B2A7-4274-939A-92CF58467E16}" destId="{695594D1-1B37-49B5-BEC9-BED1FA262D3A}" srcOrd="6" destOrd="0" presId="urn:microsoft.com/office/officeart/2005/8/layout/architecture"/>
    <dgm:cxn modelId="{614203A2-CC02-47AC-83C4-16B1677EE4F0}" type="presParOf" srcId="{695594D1-1B37-49B5-BEC9-BED1FA262D3A}" destId="{1BB9F190-92EC-4157-A0A2-BE49BA0D1C1B}" srcOrd="0" destOrd="0" presId="urn:microsoft.com/office/officeart/2005/8/layout/architecture"/>
    <dgm:cxn modelId="{0AD1ED3C-AD2E-4F8B-A4C6-C8A08E43239B}" type="presParOf" srcId="{695594D1-1B37-49B5-BEC9-BED1FA262D3A}" destId="{53C45BBF-90E8-4AAA-A893-D5958A8A2F22}" srcOrd="1" destOrd="0" presId="urn:microsoft.com/office/officeart/2005/8/layout/architecture"/>
    <dgm:cxn modelId="{BC6C313D-E565-4FF1-BEA1-B078FC921100}" type="presParOf" srcId="{C36550F8-B2A7-4274-939A-92CF58467E16}" destId="{5C0E5C12-33C9-4469-B082-9F49D6BDEE91}" srcOrd="7" destOrd="0" presId="urn:microsoft.com/office/officeart/2005/8/layout/architecture"/>
    <dgm:cxn modelId="{FE8D8E08-41A7-410A-9F13-E8F678758C97}" type="presParOf" srcId="{C36550F8-B2A7-4274-939A-92CF58467E16}" destId="{152613CE-B68F-4A5E-9D9B-289E65E3B674}" srcOrd="8" destOrd="0" presId="urn:microsoft.com/office/officeart/2005/8/layout/architecture"/>
    <dgm:cxn modelId="{3D2E228B-5EC2-4D09-890C-65FB44CAECE7}" type="presParOf" srcId="{152613CE-B68F-4A5E-9D9B-289E65E3B674}" destId="{714E553F-8CE2-4FCF-BDC0-7F8AC17808A6}" srcOrd="0" destOrd="0" presId="urn:microsoft.com/office/officeart/2005/8/layout/architecture"/>
    <dgm:cxn modelId="{E94B005D-A5D2-467C-ABF8-C22A0E807D3E}" type="presParOf" srcId="{152613CE-B68F-4A5E-9D9B-289E65E3B674}" destId="{6395237A-A252-4943-BCDD-38386D1809BF}" srcOrd="1" destOrd="0" presId="urn:microsoft.com/office/officeart/2005/8/layout/architecture"/>
    <dgm:cxn modelId="{B87DD9A9-7269-468C-A6D1-A7DDD1D515AA}" type="presParOf" srcId="{C36550F8-B2A7-4274-939A-92CF58467E16}" destId="{87FA4F4D-4D33-4F9C-BC69-F622D2F837EB}" srcOrd="9" destOrd="0" presId="urn:microsoft.com/office/officeart/2005/8/layout/architecture"/>
    <dgm:cxn modelId="{4C1659F3-CC99-48F4-9391-D8E925CDFCA6}" type="presParOf" srcId="{C36550F8-B2A7-4274-939A-92CF58467E16}" destId="{554603D3-B30A-4E82-9E80-6DE9CA92E804}" srcOrd="10" destOrd="0" presId="urn:microsoft.com/office/officeart/2005/8/layout/architecture"/>
    <dgm:cxn modelId="{EF3303C8-10F8-495A-A013-19F769145682}" type="presParOf" srcId="{554603D3-B30A-4E82-9E80-6DE9CA92E804}" destId="{D53972B6-C187-4E79-8224-B9EC1FF01DE7}" srcOrd="0" destOrd="0" presId="urn:microsoft.com/office/officeart/2005/8/layout/architecture"/>
    <dgm:cxn modelId="{28E7ED97-6AC6-40D9-BBFE-C127B4CC1C6E}" type="presParOf" srcId="{554603D3-B30A-4E82-9E80-6DE9CA92E804}" destId="{9CF08F84-91C1-4C83-9FED-CD11C35A4D32}" srcOrd="1" destOrd="0" presId="urn:microsoft.com/office/officeart/2005/8/layout/architecture"/>
    <dgm:cxn modelId="{8BE5FFC4-A13F-49F7-9CC2-835E5DB25BC2}" type="presParOf" srcId="{C36550F8-B2A7-4274-939A-92CF58467E16}" destId="{63EF452B-B710-4D04-AC76-97F079FFE62A}" srcOrd="11" destOrd="0" presId="urn:microsoft.com/office/officeart/2005/8/layout/architecture"/>
    <dgm:cxn modelId="{55861E0E-A652-40FB-9D4B-8681607F0CFE}" type="presParOf" srcId="{C36550F8-B2A7-4274-939A-92CF58467E16}" destId="{113B4DAD-6517-419F-817F-4A0A8C8A321F}" srcOrd="12" destOrd="0" presId="urn:microsoft.com/office/officeart/2005/8/layout/architecture"/>
    <dgm:cxn modelId="{C0F54A7C-DA6D-4182-9434-A08120982260}" type="presParOf" srcId="{113B4DAD-6517-419F-817F-4A0A8C8A321F}" destId="{A296DDEE-F352-4525-AF40-90940B05091B}" srcOrd="0" destOrd="0" presId="urn:microsoft.com/office/officeart/2005/8/layout/architecture"/>
    <dgm:cxn modelId="{E755A8CB-F55D-4A35-A2ED-A495A06D9195}" type="presParOf" srcId="{113B4DAD-6517-419F-817F-4A0A8C8A321F}" destId="{0265809C-8270-4D66-87F5-FBA71688B387}" srcOrd="1" destOrd="0" presId="urn:microsoft.com/office/officeart/2005/8/layout/architecture"/>
    <dgm:cxn modelId="{20C079C6-B541-4225-8866-1B5B4F9628C8}" type="presParOf" srcId="{C36550F8-B2A7-4274-939A-92CF58467E16}" destId="{A7B69DFC-1C11-408D-9EE7-6829B52644A9}" srcOrd="13" destOrd="0" presId="urn:microsoft.com/office/officeart/2005/8/layout/architecture"/>
    <dgm:cxn modelId="{A42B65E4-1A78-4593-AF00-A508B07925E3}" type="presParOf" srcId="{C36550F8-B2A7-4274-939A-92CF58467E16}" destId="{97D22BB0-3A71-4252-8B2F-4D3226F1B914}" srcOrd="14" destOrd="0" presId="urn:microsoft.com/office/officeart/2005/8/layout/architecture"/>
    <dgm:cxn modelId="{B95B7ACB-C5B7-4331-81CE-EB099E8260E8}" type="presParOf" srcId="{97D22BB0-3A71-4252-8B2F-4D3226F1B914}" destId="{72302A7E-AE28-4AEA-8714-45287180E307}" srcOrd="0" destOrd="0" presId="urn:microsoft.com/office/officeart/2005/8/layout/architecture"/>
    <dgm:cxn modelId="{E95EA5C4-6876-4CD2-BA7D-9815A9AA01AA}" type="presParOf" srcId="{97D22BB0-3A71-4252-8B2F-4D3226F1B914}" destId="{6D724D7C-076D-4481-B35D-38F557EB444A}" srcOrd="1" destOrd="0" presId="urn:microsoft.com/office/officeart/2005/8/layout/architecture"/>
    <dgm:cxn modelId="{E9128A50-E5EF-4AF4-BC75-22781B75148C}" type="presParOf" srcId="{C36550F8-B2A7-4274-939A-92CF58467E16}" destId="{1CFDEBD9-FA1D-4CCA-AA92-720722252A22}" srcOrd="15" destOrd="0" presId="urn:microsoft.com/office/officeart/2005/8/layout/architecture"/>
    <dgm:cxn modelId="{C12AA8C7-0319-4FDB-B465-BE09AAEA13AC}" type="presParOf" srcId="{C36550F8-B2A7-4274-939A-92CF58467E16}" destId="{E2330EC9-BF13-41BC-9BBF-78DFB7948486}" srcOrd="16" destOrd="0" presId="urn:microsoft.com/office/officeart/2005/8/layout/architecture"/>
    <dgm:cxn modelId="{A229E4C8-BED8-457B-A2FF-325B9E761FDD}" type="presParOf" srcId="{E2330EC9-BF13-41BC-9BBF-78DFB7948486}" destId="{A9FE6CAE-C393-4B58-A8A0-ACD9F5E06944}" srcOrd="0" destOrd="0" presId="urn:microsoft.com/office/officeart/2005/8/layout/architecture"/>
    <dgm:cxn modelId="{BFF5AB62-8BCB-4A4A-A47D-A6BA304F81A2}" type="presParOf" srcId="{E2330EC9-BF13-41BC-9BBF-78DFB7948486}" destId="{DF946270-CBA2-4CF3-AF44-B4F2159C02A2}" srcOrd="1" destOrd="0" presId="urn:microsoft.com/office/officeart/2005/8/layout/architectur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BF3FEDF-025C-46AF-81D8-F7BE927D98CC}" type="doc">
      <dgm:prSet loTypeId="urn:microsoft.com/office/officeart/2005/8/layout/cycle8" loCatId="cycle" qsTypeId="urn:microsoft.com/office/officeart/2005/8/quickstyle/simple4" qsCatId="simple" csTypeId="urn:microsoft.com/office/officeart/2005/8/colors/accent1_2" csCatId="accent1" phldr="1"/>
      <dgm:spPr/>
    </dgm:pt>
    <dgm:pt modelId="{350E38C3-DB4E-4D6E-950E-9AE5D3E0270C}">
      <dgm:prSet phldrT="[Text]"/>
      <dgm:spPr/>
      <dgm:t>
        <a:bodyPr/>
        <a:lstStyle/>
        <a:p>
          <a:r>
            <a:rPr lang="en-US" b="1" dirty="0">
              <a:solidFill>
                <a:schemeClr val="tx1"/>
              </a:solidFill>
            </a:rPr>
            <a:t>Logic</a:t>
          </a:r>
        </a:p>
      </dgm:t>
    </dgm:pt>
    <dgm:pt modelId="{D8B69FDC-73AC-4D49-BB41-3016AEE819FD}" type="parTrans" cxnId="{D166D049-8A02-4575-89A3-5C69535DB6EA}">
      <dgm:prSet/>
      <dgm:spPr/>
      <dgm:t>
        <a:bodyPr/>
        <a:lstStyle/>
        <a:p>
          <a:endParaRPr lang="en-US" b="1">
            <a:solidFill>
              <a:schemeClr val="tx1"/>
            </a:solidFill>
          </a:endParaRPr>
        </a:p>
      </dgm:t>
    </dgm:pt>
    <dgm:pt modelId="{8FEDC082-A0BE-41AE-A449-9FBD6BAAE610}" type="sibTrans" cxnId="{D166D049-8A02-4575-89A3-5C69535DB6EA}">
      <dgm:prSet/>
      <dgm:spPr/>
      <dgm:t>
        <a:bodyPr/>
        <a:lstStyle/>
        <a:p>
          <a:endParaRPr lang="en-US" b="1">
            <a:solidFill>
              <a:schemeClr val="tx1"/>
            </a:solidFill>
          </a:endParaRPr>
        </a:p>
      </dgm:t>
    </dgm:pt>
    <dgm:pt modelId="{8A79C729-D47C-4F02-8F94-BF2104961C5E}">
      <dgm:prSet phldrT="[Text]"/>
      <dgm:spPr/>
      <dgm:t>
        <a:bodyPr/>
        <a:lstStyle/>
        <a:p>
          <a:r>
            <a:rPr lang="en-US" b="1" dirty="0">
              <a:solidFill>
                <a:schemeClr val="tx1"/>
              </a:solidFill>
            </a:rPr>
            <a:t>Authenticity</a:t>
          </a:r>
        </a:p>
      </dgm:t>
    </dgm:pt>
    <dgm:pt modelId="{60C4AA13-B8BA-4F36-B70E-B18CEEE8A6EF}" type="parTrans" cxnId="{36EE31F6-D2C7-4EDC-A089-E890A67481BF}">
      <dgm:prSet/>
      <dgm:spPr/>
      <dgm:t>
        <a:bodyPr/>
        <a:lstStyle/>
        <a:p>
          <a:endParaRPr lang="en-US" b="1">
            <a:solidFill>
              <a:schemeClr val="tx1"/>
            </a:solidFill>
          </a:endParaRPr>
        </a:p>
      </dgm:t>
    </dgm:pt>
    <dgm:pt modelId="{64CE2254-3685-40A2-9DC3-5B219189B9AC}" type="sibTrans" cxnId="{36EE31F6-D2C7-4EDC-A089-E890A67481BF}">
      <dgm:prSet/>
      <dgm:spPr/>
      <dgm:t>
        <a:bodyPr/>
        <a:lstStyle/>
        <a:p>
          <a:endParaRPr lang="en-US" b="1">
            <a:solidFill>
              <a:schemeClr val="tx1"/>
            </a:solidFill>
          </a:endParaRPr>
        </a:p>
      </dgm:t>
    </dgm:pt>
    <dgm:pt modelId="{1615DEFB-0225-43B3-95F7-89DBC836AD7F}">
      <dgm:prSet phldrT="[Text]"/>
      <dgm:spPr/>
      <dgm:t>
        <a:bodyPr/>
        <a:lstStyle/>
        <a:p>
          <a:r>
            <a:rPr lang="en-US" b="1" dirty="0">
              <a:solidFill>
                <a:schemeClr val="tx1"/>
              </a:solidFill>
            </a:rPr>
            <a:t>Empathy</a:t>
          </a:r>
        </a:p>
      </dgm:t>
    </dgm:pt>
    <dgm:pt modelId="{51B84B62-79B2-4F59-884E-3B334FE1B36C}" type="parTrans" cxnId="{FB8153B8-A184-4496-9005-107E2946DBDB}">
      <dgm:prSet/>
      <dgm:spPr/>
      <dgm:t>
        <a:bodyPr/>
        <a:lstStyle/>
        <a:p>
          <a:endParaRPr lang="en-US" b="1">
            <a:solidFill>
              <a:schemeClr val="tx1"/>
            </a:solidFill>
          </a:endParaRPr>
        </a:p>
      </dgm:t>
    </dgm:pt>
    <dgm:pt modelId="{0C642E00-467B-4AEA-AFC0-81A8D0760E97}" type="sibTrans" cxnId="{FB8153B8-A184-4496-9005-107E2946DBDB}">
      <dgm:prSet/>
      <dgm:spPr/>
      <dgm:t>
        <a:bodyPr/>
        <a:lstStyle/>
        <a:p>
          <a:endParaRPr lang="en-US" b="1">
            <a:solidFill>
              <a:schemeClr val="tx1"/>
            </a:solidFill>
          </a:endParaRPr>
        </a:p>
      </dgm:t>
    </dgm:pt>
    <dgm:pt modelId="{D56A2D41-BD0C-4CE0-9A73-903765CC7818}" type="pres">
      <dgm:prSet presAssocID="{0BF3FEDF-025C-46AF-81D8-F7BE927D98CC}" presName="compositeShape" presStyleCnt="0">
        <dgm:presLayoutVars>
          <dgm:chMax val="7"/>
          <dgm:dir/>
          <dgm:resizeHandles val="exact"/>
        </dgm:presLayoutVars>
      </dgm:prSet>
      <dgm:spPr/>
    </dgm:pt>
    <dgm:pt modelId="{C2D96397-2B87-4865-B374-7619CB8F9D04}" type="pres">
      <dgm:prSet presAssocID="{0BF3FEDF-025C-46AF-81D8-F7BE927D98CC}" presName="wedge1" presStyleLbl="node1" presStyleIdx="0" presStyleCnt="3"/>
      <dgm:spPr/>
    </dgm:pt>
    <dgm:pt modelId="{CE7990EA-8451-4F02-B901-4155AF539CC7}" type="pres">
      <dgm:prSet presAssocID="{0BF3FEDF-025C-46AF-81D8-F7BE927D98CC}" presName="dummy1a" presStyleCnt="0"/>
      <dgm:spPr/>
    </dgm:pt>
    <dgm:pt modelId="{8FBD9F73-C089-4A37-9BA2-43A447C778E0}" type="pres">
      <dgm:prSet presAssocID="{0BF3FEDF-025C-46AF-81D8-F7BE927D98CC}" presName="dummy1b" presStyleCnt="0"/>
      <dgm:spPr/>
    </dgm:pt>
    <dgm:pt modelId="{CCA7ABB6-7B07-4F9B-B3AF-C83E7328C181}" type="pres">
      <dgm:prSet presAssocID="{0BF3FEDF-025C-46AF-81D8-F7BE927D98CC}" presName="wedge1Tx" presStyleLbl="node1" presStyleIdx="0" presStyleCnt="3">
        <dgm:presLayoutVars>
          <dgm:chMax val="0"/>
          <dgm:chPref val="0"/>
          <dgm:bulletEnabled val="1"/>
        </dgm:presLayoutVars>
      </dgm:prSet>
      <dgm:spPr/>
    </dgm:pt>
    <dgm:pt modelId="{F6132EC8-8088-42E2-A63C-D51D92E6E581}" type="pres">
      <dgm:prSet presAssocID="{0BF3FEDF-025C-46AF-81D8-F7BE927D98CC}" presName="wedge2" presStyleLbl="node1" presStyleIdx="1" presStyleCnt="3"/>
      <dgm:spPr/>
    </dgm:pt>
    <dgm:pt modelId="{18854E84-199E-40EC-8618-11F6DAEFC6FB}" type="pres">
      <dgm:prSet presAssocID="{0BF3FEDF-025C-46AF-81D8-F7BE927D98CC}" presName="dummy2a" presStyleCnt="0"/>
      <dgm:spPr/>
    </dgm:pt>
    <dgm:pt modelId="{650D213C-424C-4D5B-9C39-5177F2288B82}" type="pres">
      <dgm:prSet presAssocID="{0BF3FEDF-025C-46AF-81D8-F7BE927D98CC}" presName="dummy2b" presStyleCnt="0"/>
      <dgm:spPr/>
    </dgm:pt>
    <dgm:pt modelId="{723C484D-C5CC-4D77-810F-32F748B0C19D}" type="pres">
      <dgm:prSet presAssocID="{0BF3FEDF-025C-46AF-81D8-F7BE927D98CC}" presName="wedge2Tx" presStyleLbl="node1" presStyleIdx="1" presStyleCnt="3">
        <dgm:presLayoutVars>
          <dgm:chMax val="0"/>
          <dgm:chPref val="0"/>
          <dgm:bulletEnabled val="1"/>
        </dgm:presLayoutVars>
      </dgm:prSet>
      <dgm:spPr/>
    </dgm:pt>
    <dgm:pt modelId="{5BF379A4-9B30-4423-AFF1-35A746511AED}" type="pres">
      <dgm:prSet presAssocID="{0BF3FEDF-025C-46AF-81D8-F7BE927D98CC}" presName="wedge3" presStyleLbl="node1" presStyleIdx="2" presStyleCnt="3"/>
      <dgm:spPr/>
    </dgm:pt>
    <dgm:pt modelId="{ABD2718C-7BE6-48B0-968F-2D3F8F986224}" type="pres">
      <dgm:prSet presAssocID="{0BF3FEDF-025C-46AF-81D8-F7BE927D98CC}" presName="dummy3a" presStyleCnt="0"/>
      <dgm:spPr/>
    </dgm:pt>
    <dgm:pt modelId="{E51E91C8-4E9E-4D20-B91C-F6A3A75240F6}" type="pres">
      <dgm:prSet presAssocID="{0BF3FEDF-025C-46AF-81D8-F7BE927D98CC}" presName="dummy3b" presStyleCnt="0"/>
      <dgm:spPr/>
    </dgm:pt>
    <dgm:pt modelId="{774DDEE6-3A54-4AC4-830E-D5EEF07AB6ED}" type="pres">
      <dgm:prSet presAssocID="{0BF3FEDF-025C-46AF-81D8-F7BE927D98CC}" presName="wedge3Tx" presStyleLbl="node1" presStyleIdx="2" presStyleCnt="3">
        <dgm:presLayoutVars>
          <dgm:chMax val="0"/>
          <dgm:chPref val="0"/>
          <dgm:bulletEnabled val="1"/>
        </dgm:presLayoutVars>
      </dgm:prSet>
      <dgm:spPr/>
    </dgm:pt>
    <dgm:pt modelId="{496019FE-3CB8-46A8-852F-3E51101BF35B}" type="pres">
      <dgm:prSet presAssocID="{8FEDC082-A0BE-41AE-A449-9FBD6BAAE610}" presName="arrowWedge1" presStyleLbl="fgSibTrans2D1" presStyleIdx="0" presStyleCnt="3"/>
      <dgm:spPr/>
    </dgm:pt>
    <dgm:pt modelId="{CA85062B-65D7-48F4-99F9-AA32322AA6D6}" type="pres">
      <dgm:prSet presAssocID="{64CE2254-3685-40A2-9DC3-5B219189B9AC}" presName="arrowWedge2" presStyleLbl="fgSibTrans2D1" presStyleIdx="1" presStyleCnt="3"/>
      <dgm:spPr/>
    </dgm:pt>
    <dgm:pt modelId="{DD883537-5298-43A7-9E03-57EE61650DA9}" type="pres">
      <dgm:prSet presAssocID="{0C642E00-467B-4AEA-AFC0-81A8D0760E97}" presName="arrowWedge3" presStyleLbl="fgSibTrans2D1" presStyleIdx="2" presStyleCnt="3"/>
      <dgm:spPr/>
    </dgm:pt>
  </dgm:ptLst>
  <dgm:cxnLst>
    <dgm:cxn modelId="{3AE68C04-9F5E-4F2E-9B8E-8D24DCCB2E61}" type="presOf" srcId="{0BF3FEDF-025C-46AF-81D8-F7BE927D98CC}" destId="{D56A2D41-BD0C-4CE0-9A73-903765CC7818}" srcOrd="0" destOrd="0" presId="urn:microsoft.com/office/officeart/2005/8/layout/cycle8"/>
    <dgm:cxn modelId="{7091092A-66C4-49A5-86FC-D4CF2864567B}" type="presOf" srcId="{1615DEFB-0225-43B3-95F7-89DBC836AD7F}" destId="{5BF379A4-9B30-4423-AFF1-35A746511AED}" srcOrd="0" destOrd="0" presId="urn:microsoft.com/office/officeart/2005/8/layout/cycle8"/>
    <dgm:cxn modelId="{61E08A48-EE4A-42E5-BCEF-91BA6C729FBB}" type="presOf" srcId="{8A79C729-D47C-4F02-8F94-BF2104961C5E}" destId="{723C484D-C5CC-4D77-810F-32F748B0C19D}" srcOrd="1" destOrd="0" presId="urn:microsoft.com/office/officeart/2005/8/layout/cycle8"/>
    <dgm:cxn modelId="{D166D049-8A02-4575-89A3-5C69535DB6EA}" srcId="{0BF3FEDF-025C-46AF-81D8-F7BE927D98CC}" destId="{350E38C3-DB4E-4D6E-950E-9AE5D3E0270C}" srcOrd="0" destOrd="0" parTransId="{D8B69FDC-73AC-4D49-BB41-3016AEE819FD}" sibTransId="{8FEDC082-A0BE-41AE-A449-9FBD6BAAE610}"/>
    <dgm:cxn modelId="{3ED92576-302E-491E-B004-C2A30E152D8E}" type="presOf" srcId="{350E38C3-DB4E-4D6E-950E-9AE5D3E0270C}" destId="{CCA7ABB6-7B07-4F9B-B3AF-C83E7328C181}" srcOrd="1" destOrd="0" presId="urn:microsoft.com/office/officeart/2005/8/layout/cycle8"/>
    <dgm:cxn modelId="{6D818BA9-4BA7-423F-92DE-89F4AA662326}" type="presOf" srcId="{350E38C3-DB4E-4D6E-950E-9AE5D3E0270C}" destId="{C2D96397-2B87-4865-B374-7619CB8F9D04}" srcOrd="0" destOrd="0" presId="urn:microsoft.com/office/officeart/2005/8/layout/cycle8"/>
    <dgm:cxn modelId="{FB8153B8-A184-4496-9005-107E2946DBDB}" srcId="{0BF3FEDF-025C-46AF-81D8-F7BE927D98CC}" destId="{1615DEFB-0225-43B3-95F7-89DBC836AD7F}" srcOrd="2" destOrd="0" parTransId="{51B84B62-79B2-4F59-884E-3B334FE1B36C}" sibTransId="{0C642E00-467B-4AEA-AFC0-81A8D0760E97}"/>
    <dgm:cxn modelId="{02AA32E6-C708-4840-887D-965AF614998F}" type="presOf" srcId="{1615DEFB-0225-43B3-95F7-89DBC836AD7F}" destId="{774DDEE6-3A54-4AC4-830E-D5EEF07AB6ED}" srcOrd="1" destOrd="0" presId="urn:microsoft.com/office/officeart/2005/8/layout/cycle8"/>
    <dgm:cxn modelId="{36EE31F6-D2C7-4EDC-A089-E890A67481BF}" srcId="{0BF3FEDF-025C-46AF-81D8-F7BE927D98CC}" destId="{8A79C729-D47C-4F02-8F94-BF2104961C5E}" srcOrd="1" destOrd="0" parTransId="{60C4AA13-B8BA-4F36-B70E-B18CEEE8A6EF}" sibTransId="{64CE2254-3685-40A2-9DC3-5B219189B9AC}"/>
    <dgm:cxn modelId="{61B9C8F6-4C71-43B2-BB84-1284C9E5E53C}" type="presOf" srcId="{8A79C729-D47C-4F02-8F94-BF2104961C5E}" destId="{F6132EC8-8088-42E2-A63C-D51D92E6E581}" srcOrd="0" destOrd="0" presId="urn:microsoft.com/office/officeart/2005/8/layout/cycle8"/>
    <dgm:cxn modelId="{018A0DC5-F19B-444D-85C2-944C7DBC117B}" type="presParOf" srcId="{D56A2D41-BD0C-4CE0-9A73-903765CC7818}" destId="{C2D96397-2B87-4865-B374-7619CB8F9D04}" srcOrd="0" destOrd="0" presId="urn:microsoft.com/office/officeart/2005/8/layout/cycle8"/>
    <dgm:cxn modelId="{A611A386-22CE-46FC-9FEC-40D495DEFBD0}" type="presParOf" srcId="{D56A2D41-BD0C-4CE0-9A73-903765CC7818}" destId="{CE7990EA-8451-4F02-B901-4155AF539CC7}" srcOrd="1" destOrd="0" presId="urn:microsoft.com/office/officeart/2005/8/layout/cycle8"/>
    <dgm:cxn modelId="{0B04AEB7-5A1F-4077-A6F3-C7852F1AE1AF}" type="presParOf" srcId="{D56A2D41-BD0C-4CE0-9A73-903765CC7818}" destId="{8FBD9F73-C089-4A37-9BA2-43A447C778E0}" srcOrd="2" destOrd="0" presId="urn:microsoft.com/office/officeart/2005/8/layout/cycle8"/>
    <dgm:cxn modelId="{3CEA2E34-AB8B-413A-AA7C-5FA0DC97BD53}" type="presParOf" srcId="{D56A2D41-BD0C-4CE0-9A73-903765CC7818}" destId="{CCA7ABB6-7B07-4F9B-B3AF-C83E7328C181}" srcOrd="3" destOrd="0" presId="urn:microsoft.com/office/officeart/2005/8/layout/cycle8"/>
    <dgm:cxn modelId="{7DF554C2-DC3D-48C2-BA62-6F064D729BD4}" type="presParOf" srcId="{D56A2D41-BD0C-4CE0-9A73-903765CC7818}" destId="{F6132EC8-8088-42E2-A63C-D51D92E6E581}" srcOrd="4" destOrd="0" presId="urn:microsoft.com/office/officeart/2005/8/layout/cycle8"/>
    <dgm:cxn modelId="{AD9F0B0C-49DE-4752-B981-099BF27FFFA6}" type="presParOf" srcId="{D56A2D41-BD0C-4CE0-9A73-903765CC7818}" destId="{18854E84-199E-40EC-8618-11F6DAEFC6FB}" srcOrd="5" destOrd="0" presId="urn:microsoft.com/office/officeart/2005/8/layout/cycle8"/>
    <dgm:cxn modelId="{AFDB8B6E-10EC-44C7-B16D-2FF4CCA2E799}" type="presParOf" srcId="{D56A2D41-BD0C-4CE0-9A73-903765CC7818}" destId="{650D213C-424C-4D5B-9C39-5177F2288B82}" srcOrd="6" destOrd="0" presId="urn:microsoft.com/office/officeart/2005/8/layout/cycle8"/>
    <dgm:cxn modelId="{0C10AB56-AED6-4C08-AF08-C172E5FBD267}" type="presParOf" srcId="{D56A2D41-BD0C-4CE0-9A73-903765CC7818}" destId="{723C484D-C5CC-4D77-810F-32F748B0C19D}" srcOrd="7" destOrd="0" presId="urn:microsoft.com/office/officeart/2005/8/layout/cycle8"/>
    <dgm:cxn modelId="{3EB0E03D-6119-4739-956C-14C09E77B2C7}" type="presParOf" srcId="{D56A2D41-BD0C-4CE0-9A73-903765CC7818}" destId="{5BF379A4-9B30-4423-AFF1-35A746511AED}" srcOrd="8" destOrd="0" presId="urn:microsoft.com/office/officeart/2005/8/layout/cycle8"/>
    <dgm:cxn modelId="{615A96A8-3779-40EB-9115-39DDC4A58765}" type="presParOf" srcId="{D56A2D41-BD0C-4CE0-9A73-903765CC7818}" destId="{ABD2718C-7BE6-48B0-968F-2D3F8F986224}" srcOrd="9" destOrd="0" presId="urn:microsoft.com/office/officeart/2005/8/layout/cycle8"/>
    <dgm:cxn modelId="{FFA317FD-660E-49F6-BFD3-BE3D3A592BC9}" type="presParOf" srcId="{D56A2D41-BD0C-4CE0-9A73-903765CC7818}" destId="{E51E91C8-4E9E-4D20-B91C-F6A3A75240F6}" srcOrd="10" destOrd="0" presId="urn:microsoft.com/office/officeart/2005/8/layout/cycle8"/>
    <dgm:cxn modelId="{4E7E6486-A869-48EF-9AE0-650D11FCAEAD}" type="presParOf" srcId="{D56A2D41-BD0C-4CE0-9A73-903765CC7818}" destId="{774DDEE6-3A54-4AC4-830E-D5EEF07AB6ED}" srcOrd="11" destOrd="0" presId="urn:microsoft.com/office/officeart/2005/8/layout/cycle8"/>
    <dgm:cxn modelId="{B5C2761B-23C1-430D-927B-81C9C05053BE}" type="presParOf" srcId="{D56A2D41-BD0C-4CE0-9A73-903765CC7818}" destId="{496019FE-3CB8-46A8-852F-3E51101BF35B}" srcOrd="12" destOrd="0" presId="urn:microsoft.com/office/officeart/2005/8/layout/cycle8"/>
    <dgm:cxn modelId="{996D0A8A-E3F6-4FC8-946E-BC62433F0EB5}" type="presParOf" srcId="{D56A2D41-BD0C-4CE0-9A73-903765CC7818}" destId="{CA85062B-65D7-48F4-99F9-AA32322AA6D6}" srcOrd="13" destOrd="0" presId="urn:microsoft.com/office/officeart/2005/8/layout/cycle8"/>
    <dgm:cxn modelId="{31A73975-4A16-4588-94BC-F80A721F0035}" type="presParOf" srcId="{D56A2D41-BD0C-4CE0-9A73-903765CC7818}" destId="{DD883537-5298-43A7-9E03-57EE61650DA9}" srcOrd="1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0044FB6-1042-421F-93C5-B584E94F458D}" type="doc">
      <dgm:prSet loTypeId="urn:microsoft.com/office/officeart/2005/8/layout/bProcess3" loCatId="process" qsTypeId="urn:microsoft.com/office/officeart/2005/8/quickstyle/simple1" qsCatId="simple" csTypeId="urn:microsoft.com/office/officeart/2005/8/colors/accent1_4" csCatId="accent1" phldr="1"/>
      <dgm:spPr/>
      <dgm:t>
        <a:bodyPr/>
        <a:lstStyle/>
        <a:p>
          <a:endParaRPr lang="en-US"/>
        </a:p>
      </dgm:t>
    </dgm:pt>
    <dgm:pt modelId="{33DEAD82-C2BA-4D4F-8DD7-B62C8BFEC986}">
      <dgm:prSet phldrT="[Text]" custT="1"/>
      <dgm:spPr/>
      <dgm:t>
        <a:bodyPr/>
        <a:lstStyle/>
        <a:p>
          <a:pPr>
            <a:lnSpc>
              <a:spcPct val="90000"/>
            </a:lnSpc>
            <a:buNone/>
          </a:pPr>
          <a:r>
            <a:rPr lang="en-US" sz="1800" b="1" dirty="0"/>
            <a:t>Guiding Coalition</a:t>
          </a:r>
        </a:p>
      </dgm:t>
    </dgm:pt>
    <dgm:pt modelId="{9C6B9EE1-879A-4DD9-8F0B-E1B43B17D97A}" type="parTrans" cxnId="{FE44979C-9EFD-4A56-8A32-32451D84E485}">
      <dgm:prSet/>
      <dgm:spPr/>
      <dgm:t>
        <a:bodyPr/>
        <a:lstStyle/>
        <a:p>
          <a:endParaRPr lang="en-US" sz="1800"/>
        </a:p>
      </dgm:t>
    </dgm:pt>
    <dgm:pt modelId="{213910B3-04DE-4229-AE7F-CD350B71F502}" type="sibTrans" cxnId="{FE44979C-9EFD-4A56-8A32-32451D84E485}">
      <dgm:prSet custT="1"/>
      <dgm:spPr/>
      <dgm:t>
        <a:bodyPr/>
        <a:lstStyle/>
        <a:p>
          <a:endParaRPr lang="en-US" sz="1800"/>
        </a:p>
      </dgm:t>
    </dgm:pt>
    <dgm:pt modelId="{BCCA9F74-4BDE-4511-AF10-445F7944870E}">
      <dgm:prSet phldrT="[Text]" custT="1"/>
      <dgm:spPr/>
      <dgm:t>
        <a:bodyPr/>
        <a:lstStyle/>
        <a:p>
          <a:pPr>
            <a:lnSpc>
              <a:spcPct val="150000"/>
            </a:lnSpc>
            <a:buFont typeface="Arial" panose="020B0604020202020204" pitchFamily="34" charset="0"/>
            <a:buChar char="•"/>
          </a:pPr>
          <a:r>
            <a:rPr lang="en-US" sz="1800" dirty="0"/>
            <a:t>Commit</a:t>
          </a:r>
        </a:p>
      </dgm:t>
    </dgm:pt>
    <dgm:pt modelId="{3B8327E5-1412-4D7F-AD1B-8F46A5024EED}" type="parTrans" cxnId="{53172507-9394-4B3D-B4B7-4B94BC6C696B}">
      <dgm:prSet/>
      <dgm:spPr/>
      <dgm:t>
        <a:bodyPr/>
        <a:lstStyle/>
        <a:p>
          <a:endParaRPr lang="en-US" sz="1800"/>
        </a:p>
      </dgm:t>
    </dgm:pt>
    <dgm:pt modelId="{36C17FFA-DCFD-4F65-908C-4A5838E3F9D7}" type="sibTrans" cxnId="{53172507-9394-4B3D-B4B7-4B94BC6C696B}">
      <dgm:prSet/>
      <dgm:spPr/>
      <dgm:t>
        <a:bodyPr/>
        <a:lstStyle/>
        <a:p>
          <a:endParaRPr lang="en-US" sz="1800"/>
        </a:p>
      </dgm:t>
    </dgm:pt>
    <dgm:pt modelId="{AFCF2F59-3A8D-4F7E-B107-FAAE6AD62F57}">
      <dgm:prSet phldrT="[Text]" custT="1"/>
      <dgm:spPr/>
      <dgm:t>
        <a:bodyPr/>
        <a:lstStyle/>
        <a:p>
          <a:pPr>
            <a:lnSpc>
              <a:spcPct val="90000"/>
            </a:lnSpc>
            <a:buNone/>
          </a:pPr>
          <a:r>
            <a:rPr lang="en-US" sz="1800" b="1" dirty="0"/>
            <a:t>Campaign</a:t>
          </a:r>
        </a:p>
      </dgm:t>
    </dgm:pt>
    <dgm:pt modelId="{54975169-5D3D-4096-82C7-151E58A500B5}" type="parTrans" cxnId="{81FB071C-6053-4DA3-B65F-BAF6CB4484D8}">
      <dgm:prSet/>
      <dgm:spPr/>
      <dgm:t>
        <a:bodyPr/>
        <a:lstStyle/>
        <a:p>
          <a:endParaRPr lang="en-US" sz="1800"/>
        </a:p>
      </dgm:t>
    </dgm:pt>
    <dgm:pt modelId="{54530DDE-E0E8-4D16-873C-6F5B252243A1}" type="sibTrans" cxnId="{81FB071C-6053-4DA3-B65F-BAF6CB4484D8}">
      <dgm:prSet custT="1"/>
      <dgm:spPr/>
      <dgm:t>
        <a:bodyPr/>
        <a:lstStyle/>
        <a:p>
          <a:endParaRPr lang="en-US" sz="1800"/>
        </a:p>
      </dgm:t>
    </dgm:pt>
    <dgm:pt modelId="{07A8D624-5AD8-4A34-87C4-85B5AAA0E4B9}">
      <dgm:prSet phldrT="[Text]" custT="1"/>
      <dgm:spPr/>
      <dgm:t>
        <a:bodyPr/>
        <a:lstStyle/>
        <a:p>
          <a:pPr>
            <a:lnSpc>
              <a:spcPct val="150000"/>
            </a:lnSpc>
            <a:buFont typeface="Arial" panose="020B0604020202020204" pitchFamily="34" charset="0"/>
            <a:buChar char="•"/>
          </a:pPr>
          <a:r>
            <a:rPr lang="en-US" sz="1800" dirty="0"/>
            <a:t>Print &amp; Video Materials</a:t>
          </a:r>
        </a:p>
      </dgm:t>
    </dgm:pt>
    <dgm:pt modelId="{4F3A2196-C66B-4A4F-B06A-A76D19D7410B}" type="parTrans" cxnId="{0833DE0C-7DAC-47DE-BB3E-C32AAA5D5FF9}">
      <dgm:prSet/>
      <dgm:spPr/>
      <dgm:t>
        <a:bodyPr/>
        <a:lstStyle/>
        <a:p>
          <a:endParaRPr lang="en-US" sz="1800"/>
        </a:p>
      </dgm:t>
    </dgm:pt>
    <dgm:pt modelId="{7857C7AF-EB97-439C-9D3F-8C65A4E1A3A4}" type="sibTrans" cxnId="{0833DE0C-7DAC-47DE-BB3E-C32AAA5D5FF9}">
      <dgm:prSet/>
      <dgm:spPr/>
      <dgm:t>
        <a:bodyPr/>
        <a:lstStyle/>
        <a:p>
          <a:endParaRPr lang="en-US" sz="1800"/>
        </a:p>
      </dgm:t>
    </dgm:pt>
    <dgm:pt modelId="{80590796-1BBB-44C6-9DF8-3255C2BA1508}">
      <dgm:prSet phldrT="[Text]" custT="1"/>
      <dgm:spPr/>
      <dgm:t>
        <a:bodyPr/>
        <a:lstStyle/>
        <a:p>
          <a:pPr>
            <a:lnSpc>
              <a:spcPct val="90000"/>
            </a:lnSpc>
            <a:buNone/>
          </a:pPr>
          <a:r>
            <a:rPr lang="en-US" sz="1800" b="1" dirty="0"/>
            <a:t>Feedback</a:t>
          </a:r>
        </a:p>
      </dgm:t>
    </dgm:pt>
    <dgm:pt modelId="{270D8B08-079E-4BE2-8168-E44A5E265A92}" type="parTrans" cxnId="{C620BD16-6CCC-4D25-A6E6-062184DBAC8E}">
      <dgm:prSet/>
      <dgm:spPr/>
      <dgm:t>
        <a:bodyPr/>
        <a:lstStyle/>
        <a:p>
          <a:endParaRPr lang="en-US" sz="1800"/>
        </a:p>
      </dgm:t>
    </dgm:pt>
    <dgm:pt modelId="{9395398C-859F-417C-96FF-7F41160B3962}" type="sibTrans" cxnId="{C620BD16-6CCC-4D25-A6E6-062184DBAC8E}">
      <dgm:prSet/>
      <dgm:spPr/>
      <dgm:t>
        <a:bodyPr/>
        <a:lstStyle/>
        <a:p>
          <a:endParaRPr lang="en-US" sz="1800"/>
        </a:p>
      </dgm:t>
    </dgm:pt>
    <dgm:pt modelId="{6B56444C-4875-47F0-9B34-01C3AD45DFAE}">
      <dgm:prSet phldrT="[Text]" custT="1"/>
      <dgm:spPr/>
      <dgm:t>
        <a:bodyPr/>
        <a:lstStyle/>
        <a:p>
          <a:pPr>
            <a:lnSpc>
              <a:spcPct val="150000"/>
            </a:lnSpc>
            <a:buFont typeface="Arial" panose="020B0604020202020204" pitchFamily="34" charset="0"/>
            <a:buChar char="•"/>
          </a:pPr>
          <a:r>
            <a:rPr lang="en-US" sz="1800" dirty="0"/>
            <a:t>Model</a:t>
          </a:r>
        </a:p>
      </dgm:t>
    </dgm:pt>
    <dgm:pt modelId="{959464FD-B4A4-43DE-B93C-CF5818854588}" type="parTrans" cxnId="{C9A3D32C-53ED-4240-9062-247456AFDE09}">
      <dgm:prSet/>
      <dgm:spPr/>
      <dgm:t>
        <a:bodyPr/>
        <a:lstStyle/>
        <a:p>
          <a:endParaRPr lang="en-US"/>
        </a:p>
      </dgm:t>
    </dgm:pt>
    <dgm:pt modelId="{09CDB42B-78C8-461D-875C-D169D125E12C}" type="sibTrans" cxnId="{C9A3D32C-53ED-4240-9062-247456AFDE09}">
      <dgm:prSet/>
      <dgm:spPr/>
      <dgm:t>
        <a:bodyPr/>
        <a:lstStyle/>
        <a:p>
          <a:endParaRPr lang="en-US"/>
        </a:p>
      </dgm:t>
    </dgm:pt>
    <dgm:pt modelId="{CFE36E30-824D-46EF-B9BA-E7A18DEE0EEF}">
      <dgm:prSet phldrT="[Text]" custT="1"/>
      <dgm:spPr/>
      <dgm:t>
        <a:bodyPr/>
        <a:lstStyle/>
        <a:p>
          <a:pPr>
            <a:lnSpc>
              <a:spcPct val="150000"/>
            </a:lnSpc>
            <a:buFont typeface="Arial" panose="020B0604020202020204" pitchFamily="34" charset="0"/>
            <a:buChar char="•"/>
          </a:pPr>
          <a:r>
            <a:rPr lang="en-US" sz="1800" dirty="0"/>
            <a:t>Teach</a:t>
          </a:r>
        </a:p>
      </dgm:t>
    </dgm:pt>
    <dgm:pt modelId="{C3EAC4A8-02D1-4E6C-8DFA-1C9FAA060C8C}" type="parTrans" cxnId="{65332FB7-9787-43C0-B422-ADD54D2DEFEF}">
      <dgm:prSet/>
      <dgm:spPr/>
      <dgm:t>
        <a:bodyPr/>
        <a:lstStyle/>
        <a:p>
          <a:endParaRPr lang="en-US"/>
        </a:p>
      </dgm:t>
    </dgm:pt>
    <dgm:pt modelId="{B0ED1D23-2581-4602-A4F0-EBB47A179A95}" type="sibTrans" cxnId="{65332FB7-9787-43C0-B422-ADD54D2DEFEF}">
      <dgm:prSet/>
      <dgm:spPr/>
      <dgm:t>
        <a:bodyPr/>
        <a:lstStyle/>
        <a:p>
          <a:endParaRPr lang="en-US"/>
        </a:p>
      </dgm:t>
    </dgm:pt>
    <dgm:pt modelId="{C4EAE2D5-D06F-461B-B499-134FCE56DFE6}">
      <dgm:prSet phldrT="[Text]" custT="1"/>
      <dgm:spPr/>
      <dgm:t>
        <a:bodyPr/>
        <a:lstStyle/>
        <a:p>
          <a:pPr>
            <a:lnSpc>
              <a:spcPct val="150000"/>
            </a:lnSpc>
            <a:buFont typeface="Arial" panose="020B0604020202020204" pitchFamily="34" charset="0"/>
            <a:buChar char="•"/>
          </a:pPr>
          <a:r>
            <a:rPr lang="en-US" sz="1800" dirty="0"/>
            <a:t>Social Media</a:t>
          </a:r>
        </a:p>
      </dgm:t>
    </dgm:pt>
    <dgm:pt modelId="{21EA5D81-11A2-4A0D-87E2-10AE6A964F6F}" type="parTrans" cxnId="{81A54E30-7EE0-4F13-963E-A0A3BE3EE813}">
      <dgm:prSet/>
      <dgm:spPr/>
      <dgm:t>
        <a:bodyPr/>
        <a:lstStyle/>
        <a:p>
          <a:endParaRPr lang="en-US"/>
        </a:p>
      </dgm:t>
    </dgm:pt>
    <dgm:pt modelId="{455709E5-A281-4531-A876-619AD284785E}" type="sibTrans" cxnId="{81A54E30-7EE0-4F13-963E-A0A3BE3EE813}">
      <dgm:prSet/>
      <dgm:spPr/>
      <dgm:t>
        <a:bodyPr/>
        <a:lstStyle/>
        <a:p>
          <a:endParaRPr lang="en-US"/>
        </a:p>
      </dgm:t>
    </dgm:pt>
    <dgm:pt modelId="{863B6BE2-AFC9-4BB7-8D9E-1EDB8CA76D32}">
      <dgm:prSet phldrT="[Text]" custT="1"/>
      <dgm:spPr/>
      <dgm:t>
        <a:bodyPr/>
        <a:lstStyle/>
        <a:p>
          <a:pPr>
            <a:lnSpc>
              <a:spcPct val="150000"/>
            </a:lnSpc>
            <a:buFont typeface="Arial" panose="020B0604020202020204" pitchFamily="34" charset="0"/>
            <a:buChar char="•"/>
          </a:pPr>
          <a:r>
            <a:rPr lang="en-US" sz="1800" dirty="0"/>
            <a:t>Billboards</a:t>
          </a:r>
        </a:p>
      </dgm:t>
    </dgm:pt>
    <dgm:pt modelId="{8F4CC520-4058-4357-A505-234F16E279BC}" type="parTrans" cxnId="{ABC3C321-19CB-4154-A47B-3D687D7AEA62}">
      <dgm:prSet/>
      <dgm:spPr/>
      <dgm:t>
        <a:bodyPr/>
        <a:lstStyle/>
        <a:p>
          <a:endParaRPr lang="en-US"/>
        </a:p>
      </dgm:t>
    </dgm:pt>
    <dgm:pt modelId="{C264C708-A75A-404B-A1F0-A7CD8D6E6E03}" type="sibTrans" cxnId="{ABC3C321-19CB-4154-A47B-3D687D7AEA62}">
      <dgm:prSet/>
      <dgm:spPr/>
      <dgm:t>
        <a:bodyPr/>
        <a:lstStyle/>
        <a:p>
          <a:endParaRPr lang="en-US"/>
        </a:p>
      </dgm:t>
    </dgm:pt>
    <dgm:pt modelId="{4F6D418E-3E28-478D-B95A-9C6BCC244073}">
      <dgm:prSet phldrT="[Text]" custT="1"/>
      <dgm:spPr/>
      <dgm:t>
        <a:bodyPr/>
        <a:lstStyle/>
        <a:p>
          <a:pPr>
            <a:lnSpc>
              <a:spcPct val="150000"/>
            </a:lnSpc>
            <a:buFont typeface="Arial" panose="020B0604020202020204" pitchFamily="34" charset="0"/>
            <a:buChar char="•"/>
          </a:pPr>
          <a:r>
            <a:rPr lang="en-US" sz="1800" dirty="0"/>
            <a:t>Town Hall Meetings</a:t>
          </a:r>
        </a:p>
      </dgm:t>
    </dgm:pt>
    <dgm:pt modelId="{1FA2C334-7533-479F-B7C0-F26225DDDAD8}" type="parTrans" cxnId="{EC292EED-8F57-4719-9432-E4C9DD640D60}">
      <dgm:prSet/>
      <dgm:spPr/>
      <dgm:t>
        <a:bodyPr/>
        <a:lstStyle/>
        <a:p>
          <a:endParaRPr lang="en-US"/>
        </a:p>
      </dgm:t>
    </dgm:pt>
    <dgm:pt modelId="{0A5AC40F-3CB6-4431-8F6E-F260917DE017}" type="sibTrans" cxnId="{EC292EED-8F57-4719-9432-E4C9DD640D60}">
      <dgm:prSet/>
      <dgm:spPr/>
      <dgm:t>
        <a:bodyPr/>
        <a:lstStyle/>
        <a:p>
          <a:endParaRPr lang="en-US"/>
        </a:p>
      </dgm:t>
    </dgm:pt>
    <dgm:pt modelId="{654A32C0-BD38-4F21-B80F-1F85E2DED78C}">
      <dgm:prSet phldrT="[Text]" custT="1"/>
      <dgm:spPr/>
      <dgm:t>
        <a:bodyPr/>
        <a:lstStyle/>
        <a:p>
          <a:pPr>
            <a:lnSpc>
              <a:spcPct val="150000"/>
            </a:lnSpc>
            <a:buFont typeface="Arial" panose="020B0604020202020204" pitchFamily="34" charset="0"/>
            <a:buChar char="•"/>
          </a:pPr>
          <a:r>
            <a:rPr lang="en-US" sz="1800" dirty="0"/>
            <a:t>Conferences</a:t>
          </a:r>
        </a:p>
      </dgm:t>
    </dgm:pt>
    <dgm:pt modelId="{76C7814B-77DF-4EDC-94CF-A6B8651B9398}" type="parTrans" cxnId="{500F6623-B0A1-48E2-BA5D-7E58C5F10788}">
      <dgm:prSet/>
      <dgm:spPr/>
      <dgm:t>
        <a:bodyPr/>
        <a:lstStyle/>
        <a:p>
          <a:endParaRPr lang="en-US"/>
        </a:p>
      </dgm:t>
    </dgm:pt>
    <dgm:pt modelId="{1BEBA528-8665-491A-9E16-281ED664A574}" type="sibTrans" cxnId="{500F6623-B0A1-48E2-BA5D-7E58C5F10788}">
      <dgm:prSet/>
      <dgm:spPr/>
      <dgm:t>
        <a:bodyPr/>
        <a:lstStyle/>
        <a:p>
          <a:endParaRPr lang="en-US"/>
        </a:p>
      </dgm:t>
    </dgm:pt>
    <dgm:pt modelId="{9E62F7DF-1FE6-4521-A6D2-607B34288179}">
      <dgm:prSet phldrT="[Text]" custT="1"/>
      <dgm:spPr/>
      <dgm:t>
        <a:bodyPr/>
        <a:lstStyle/>
        <a:p>
          <a:pPr>
            <a:lnSpc>
              <a:spcPct val="150000"/>
            </a:lnSpc>
            <a:buFont typeface="Arial" panose="020B0604020202020204" pitchFamily="34" charset="0"/>
            <a:buChar char="•"/>
          </a:pPr>
          <a:r>
            <a:rPr lang="en-US" sz="1800" dirty="0"/>
            <a:t>New Hires</a:t>
          </a:r>
        </a:p>
      </dgm:t>
    </dgm:pt>
    <dgm:pt modelId="{D405FEE2-068D-498E-AFC1-234769E7A83E}" type="parTrans" cxnId="{BADFB4BE-2B75-4E0E-B179-493EA662AC71}">
      <dgm:prSet/>
      <dgm:spPr/>
      <dgm:t>
        <a:bodyPr/>
        <a:lstStyle/>
        <a:p>
          <a:endParaRPr lang="en-US"/>
        </a:p>
      </dgm:t>
    </dgm:pt>
    <dgm:pt modelId="{005287F9-7273-4995-A8E2-CC21FC1A8356}" type="sibTrans" cxnId="{BADFB4BE-2B75-4E0E-B179-493EA662AC71}">
      <dgm:prSet/>
      <dgm:spPr/>
      <dgm:t>
        <a:bodyPr/>
        <a:lstStyle/>
        <a:p>
          <a:endParaRPr lang="en-US"/>
        </a:p>
      </dgm:t>
    </dgm:pt>
    <dgm:pt modelId="{241DE85B-4F2A-4B03-A900-0CFF187F8742}">
      <dgm:prSet phldrT="[Text]" custT="1"/>
      <dgm:spPr/>
      <dgm:t>
        <a:bodyPr/>
        <a:lstStyle/>
        <a:p>
          <a:pPr>
            <a:lnSpc>
              <a:spcPct val="150000"/>
            </a:lnSpc>
            <a:buFont typeface="Arial" panose="020B0604020202020204" pitchFamily="34" charset="0"/>
            <a:buChar char="•"/>
          </a:pPr>
          <a:r>
            <a:rPr lang="en-US" sz="1800" dirty="0"/>
            <a:t>Change Officers</a:t>
          </a:r>
        </a:p>
      </dgm:t>
    </dgm:pt>
    <dgm:pt modelId="{D39B4B40-F5D6-47B3-BFD3-90C353D5E87F}" type="parTrans" cxnId="{A7D4EC8F-5D43-4E2A-9A20-7CF35F2DBD3B}">
      <dgm:prSet/>
      <dgm:spPr/>
      <dgm:t>
        <a:bodyPr/>
        <a:lstStyle/>
        <a:p>
          <a:endParaRPr lang="en-US"/>
        </a:p>
      </dgm:t>
    </dgm:pt>
    <dgm:pt modelId="{949FE578-F043-4289-AE0A-74246C8C4DCE}" type="sibTrans" cxnId="{A7D4EC8F-5D43-4E2A-9A20-7CF35F2DBD3B}">
      <dgm:prSet/>
      <dgm:spPr/>
      <dgm:t>
        <a:bodyPr/>
        <a:lstStyle/>
        <a:p>
          <a:endParaRPr lang="en-US"/>
        </a:p>
      </dgm:t>
    </dgm:pt>
    <dgm:pt modelId="{8253F875-B4E0-4F08-9C97-3F743007FEBE}">
      <dgm:prSet phldrT="[Text]" custT="1"/>
      <dgm:spPr/>
      <dgm:t>
        <a:bodyPr/>
        <a:lstStyle/>
        <a:p>
          <a:pPr>
            <a:lnSpc>
              <a:spcPct val="150000"/>
            </a:lnSpc>
            <a:buFont typeface="Arial" panose="020B0604020202020204" pitchFamily="34" charset="0"/>
            <a:buChar char="•"/>
          </a:pPr>
          <a:r>
            <a:rPr lang="en-US" sz="1800" dirty="0"/>
            <a:t>Training</a:t>
          </a:r>
        </a:p>
      </dgm:t>
    </dgm:pt>
    <dgm:pt modelId="{3EC3A485-9FAA-4008-9566-AD70313DB40C}" type="parTrans" cxnId="{6F9FED49-59C6-418F-ADED-14709ABC3DBC}">
      <dgm:prSet/>
      <dgm:spPr/>
      <dgm:t>
        <a:bodyPr/>
        <a:lstStyle/>
        <a:p>
          <a:endParaRPr lang="en-US"/>
        </a:p>
      </dgm:t>
    </dgm:pt>
    <dgm:pt modelId="{E265E559-53E7-42B1-9C2C-32EC98E2A234}" type="sibTrans" cxnId="{6F9FED49-59C6-418F-ADED-14709ABC3DBC}">
      <dgm:prSet/>
      <dgm:spPr/>
      <dgm:t>
        <a:bodyPr/>
        <a:lstStyle/>
        <a:p>
          <a:endParaRPr lang="en-US"/>
        </a:p>
      </dgm:t>
    </dgm:pt>
    <dgm:pt modelId="{F71B4237-3123-41FA-A597-12BE0EB341A1}">
      <dgm:prSet phldrT="[Text]" custT="1"/>
      <dgm:spPr/>
      <dgm:t>
        <a:bodyPr/>
        <a:lstStyle/>
        <a:p>
          <a:pPr>
            <a:lnSpc>
              <a:spcPct val="150000"/>
            </a:lnSpc>
            <a:buFont typeface="Arial" panose="020B0604020202020204" pitchFamily="34" charset="0"/>
            <a:buChar char="•"/>
          </a:pPr>
          <a:r>
            <a:rPr lang="en-US" sz="1800" dirty="0"/>
            <a:t>Monthly Meetings</a:t>
          </a:r>
        </a:p>
      </dgm:t>
    </dgm:pt>
    <dgm:pt modelId="{9153D39E-DF84-4ADE-8349-CDD33087E79A}" type="sibTrans" cxnId="{9E2A74DC-78F6-4AB9-89C4-338F6A2943E6}">
      <dgm:prSet/>
      <dgm:spPr/>
      <dgm:t>
        <a:bodyPr/>
        <a:lstStyle/>
        <a:p>
          <a:endParaRPr lang="en-US" sz="1800"/>
        </a:p>
      </dgm:t>
    </dgm:pt>
    <dgm:pt modelId="{92508DF3-AF08-4B5F-93D2-A09AAC9B76E2}" type="parTrans" cxnId="{9E2A74DC-78F6-4AB9-89C4-338F6A2943E6}">
      <dgm:prSet/>
      <dgm:spPr/>
      <dgm:t>
        <a:bodyPr/>
        <a:lstStyle/>
        <a:p>
          <a:endParaRPr lang="en-US" sz="1800"/>
        </a:p>
      </dgm:t>
    </dgm:pt>
    <dgm:pt modelId="{0261ABAD-7D3C-46A9-9A13-82AC5158CD95}">
      <dgm:prSet phldrT="[Text]" custT="1"/>
      <dgm:spPr/>
      <dgm:t>
        <a:bodyPr/>
        <a:lstStyle/>
        <a:p>
          <a:pPr>
            <a:lnSpc>
              <a:spcPct val="150000"/>
            </a:lnSpc>
            <a:buFont typeface="Arial" panose="020B0604020202020204" pitchFamily="34" charset="0"/>
            <a:buChar char="•"/>
          </a:pPr>
          <a:r>
            <a:rPr lang="en-US" sz="1800" dirty="0"/>
            <a:t>Surveys</a:t>
          </a:r>
        </a:p>
      </dgm:t>
    </dgm:pt>
    <dgm:pt modelId="{0232FB3D-AAB8-4026-8E02-FCE1CA05DBBF}" type="parTrans" cxnId="{6B0A2764-C8A1-4779-BB57-D66EF3EBF1C0}">
      <dgm:prSet/>
      <dgm:spPr/>
      <dgm:t>
        <a:bodyPr/>
        <a:lstStyle/>
        <a:p>
          <a:endParaRPr lang="en-US"/>
        </a:p>
      </dgm:t>
    </dgm:pt>
    <dgm:pt modelId="{F07AD2A0-04C2-4CA6-AB80-454870A6FDBE}" type="sibTrans" cxnId="{6B0A2764-C8A1-4779-BB57-D66EF3EBF1C0}">
      <dgm:prSet/>
      <dgm:spPr/>
      <dgm:t>
        <a:bodyPr/>
        <a:lstStyle/>
        <a:p>
          <a:endParaRPr lang="en-US"/>
        </a:p>
      </dgm:t>
    </dgm:pt>
    <dgm:pt modelId="{4A7A9824-C5AB-4860-AB87-56795F574285}">
      <dgm:prSet phldrT="[Text]" custT="1"/>
      <dgm:spPr/>
      <dgm:t>
        <a:bodyPr/>
        <a:lstStyle/>
        <a:p>
          <a:pPr>
            <a:lnSpc>
              <a:spcPct val="150000"/>
            </a:lnSpc>
            <a:buFont typeface="Arial" panose="020B0604020202020204" pitchFamily="34" charset="0"/>
            <a:buChar char="•"/>
          </a:pPr>
          <a:r>
            <a:rPr lang="en-US" sz="1800" dirty="0"/>
            <a:t>Key Performance Indicators</a:t>
          </a:r>
        </a:p>
      </dgm:t>
    </dgm:pt>
    <dgm:pt modelId="{F9A2CDE7-3E36-4B55-87A3-4D8EF8666A51}" type="parTrans" cxnId="{0495D163-253A-44F1-985D-A3AAB050F7E2}">
      <dgm:prSet/>
      <dgm:spPr/>
      <dgm:t>
        <a:bodyPr/>
        <a:lstStyle/>
        <a:p>
          <a:endParaRPr lang="en-US"/>
        </a:p>
      </dgm:t>
    </dgm:pt>
    <dgm:pt modelId="{5D8511CF-13C3-4831-8DAB-C92AFB7ECBF2}" type="sibTrans" cxnId="{0495D163-253A-44F1-985D-A3AAB050F7E2}">
      <dgm:prSet/>
      <dgm:spPr/>
      <dgm:t>
        <a:bodyPr/>
        <a:lstStyle/>
        <a:p>
          <a:endParaRPr lang="en-US"/>
        </a:p>
      </dgm:t>
    </dgm:pt>
    <dgm:pt modelId="{AEBD7E13-7512-4717-98ED-4F9F5B3989A1}" type="pres">
      <dgm:prSet presAssocID="{E0044FB6-1042-421F-93C5-B584E94F458D}" presName="Name0" presStyleCnt="0">
        <dgm:presLayoutVars>
          <dgm:dir/>
          <dgm:resizeHandles val="exact"/>
        </dgm:presLayoutVars>
      </dgm:prSet>
      <dgm:spPr/>
    </dgm:pt>
    <dgm:pt modelId="{B2005DF4-66E0-417A-8522-3E0C2AE084AC}" type="pres">
      <dgm:prSet presAssocID="{33DEAD82-C2BA-4D4F-8DD7-B62C8BFEC986}" presName="node" presStyleLbl="node1" presStyleIdx="0" presStyleCnt="3" custScaleY="224168">
        <dgm:presLayoutVars>
          <dgm:bulletEnabled val="1"/>
        </dgm:presLayoutVars>
      </dgm:prSet>
      <dgm:spPr/>
    </dgm:pt>
    <dgm:pt modelId="{96532A5F-1839-4B91-9AA7-D85839A045EF}" type="pres">
      <dgm:prSet presAssocID="{213910B3-04DE-4229-AE7F-CD350B71F502}" presName="sibTrans" presStyleLbl="sibTrans1D1" presStyleIdx="0" presStyleCnt="2"/>
      <dgm:spPr/>
    </dgm:pt>
    <dgm:pt modelId="{CBD243D1-983D-4A7D-AFCC-335F49129994}" type="pres">
      <dgm:prSet presAssocID="{213910B3-04DE-4229-AE7F-CD350B71F502}" presName="connectorText" presStyleLbl="sibTrans1D1" presStyleIdx="0" presStyleCnt="2"/>
      <dgm:spPr/>
    </dgm:pt>
    <dgm:pt modelId="{86CB88B4-49F5-4DE9-8845-E6B08886F21C}" type="pres">
      <dgm:prSet presAssocID="{AFCF2F59-3A8D-4F7E-B107-FAAE6AD62F57}" presName="node" presStyleLbl="node1" presStyleIdx="1" presStyleCnt="3" custScaleY="226890">
        <dgm:presLayoutVars>
          <dgm:bulletEnabled val="1"/>
        </dgm:presLayoutVars>
      </dgm:prSet>
      <dgm:spPr/>
    </dgm:pt>
    <dgm:pt modelId="{53DFD1D1-7EA0-4C79-ADC3-E11686B4D2D0}" type="pres">
      <dgm:prSet presAssocID="{54530DDE-E0E8-4D16-873C-6F5B252243A1}" presName="sibTrans" presStyleLbl="sibTrans1D1" presStyleIdx="1" presStyleCnt="2"/>
      <dgm:spPr/>
    </dgm:pt>
    <dgm:pt modelId="{E61A54B4-FE61-4569-BFB2-9E1C12A393A8}" type="pres">
      <dgm:prSet presAssocID="{54530DDE-E0E8-4D16-873C-6F5B252243A1}" presName="connectorText" presStyleLbl="sibTrans1D1" presStyleIdx="1" presStyleCnt="2"/>
      <dgm:spPr/>
    </dgm:pt>
    <dgm:pt modelId="{26C8FEA0-0216-492B-AE18-7CA1E12755F3}" type="pres">
      <dgm:prSet presAssocID="{80590796-1BBB-44C6-9DF8-3255C2BA1508}" presName="node" presStyleLbl="node1" presStyleIdx="2" presStyleCnt="3" custScaleY="227798">
        <dgm:presLayoutVars>
          <dgm:bulletEnabled val="1"/>
        </dgm:presLayoutVars>
      </dgm:prSet>
      <dgm:spPr/>
    </dgm:pt>
  </dgm:ptLst>
  <dgm:cxnLst>
    <dgm:cxn modelId="{53172507-9394-4B3D-B4B7-4B94BC6C696B}" srcId="{33DEAD82-C2BA-4D4F-8DD7-B62C8BFEC986}" destId="{BCCA9F74-4BDE-4511-AF10-445F7944870E}" srcOrd="0" destOrd="0" parTransId="{3B8327E5-1412-4D7F-AD1B-8F46A5024EED}" sibTransId="{36C17FFA-DCFD-4F65-908C-4A5838E3F9D7}"/>
    <dgm:cxn modelId="{F292170A-F6A4-4598-81C8-B5F0AA1E8004}" type="presOf" srcId="{863B6BE2-AFC9-4BB7-8D9E-1EDB8CA76D32}" destId="{86CB88B4-49F5-4DE9-8845-E6B08886F21C}" srcOrd="0" destOrd="3" presId="urn:microsoft.com/office/officeart/2005/8/layout/bProcess3"/>
    <dgm:cxn modelId="{0833DE0C-7DAC-47DE-BB3E-C32AAA5D5FF9}" srcId="{AFCF2F59-3A8D-4F7E-B107-FAAE6AD62F57}" destId="{07A8D624-5AD8-4A34-87C4-85B5AAA0E4B9}" srcOrd="0" destOrd="0" parTransId="{4F3A2196-C66B-4A4F-B06A-A76D19D7410B}" sibTransId="{7857C7AF-EB97-439C-9D3F-8C65A4E1A3A4}"/>
    <dgm:cxn modelId="{C620BD16-6CCC-4D25-A6E6-062184DBAC8E}" srcId="{E0044FB6-1042-421F-93C5-B584E94F458D}" destId="{80590796-1BBB-44C6-9DF8-3255C2BA1508}" srcOrd="2" destOrd="0" parTransId="{270D8B08-079E-4BE2-8168-E44A5E265A92}" sibTransId="{9395398C-859F-417C-96FF-7F41160B3962}"/>
    <dgm:cxn modelId="{81FB071C-6053-4DA3-B65F-BAF6CB4484D8}" srcId="{E0044FB6-1042-421F-93C5-B584E94F458D}" destId="{AFCF2F59-3A8D-4F7E-B107-FAAE6AD62F57}" srcOrd="1" destOrd="0" parTransId="{54975169-5D3D-4096-82C7-151E58A500B5}" sibTransId="{54530DDE-E0E8-4D16-873C-6F5B252243A1}"/>
    <dgm:cxn modelId="{ABC3C321-19CB-4154-A47B-3D687D7AEA62}" srcId="{AFCF2F59-3A8D-4F7E-B107-FAAE6AD62F57}" destId="{863B6BE2-AFC9-4BB7-8D9E-1EDB8CA76D32}" srcOrd="2" destOrd="0" parTransId="{8F4CC520-4058-4357-A505-234F16E279BC}" sibTransId="{C264C708-A75A-404B-A1F0-A7CD8D6E6E03}"/>
    <dgm:cxn modelId="{500F6623-B0A1-48E2-BA5D-7E58C5F10788}" srcId="{AFCF2F59-3A8D-4F7E-B107-FAAE6AD62F57}" destId="{654A32C0-BD38-4F21-B80F-1F85E2DED78C}" srcOrd="4" destOrd="0" parTransId="{76C7814B-77DF-4EDC-94CF-A6B8651B9398}" sibTransId="{1BEBA528-8665-491A-9E16-281ED664A574}"/>
    <dgm:cxn modelId="{F5D03A27-1BDB-4E50-B037-5C1C429E3FC1}" type="presOf" srcId="{213910B3-04DE-4229-AE7F-CD350B71F502}" destId="{96532A5F-1839-4B91-9AA7-D85839A045EF}" srcOrd="0" destOrd="0" presId="urn:microsoft.com/office/officeart/2005/8/layout/bProcess3"/>
    <dgm:cxn modelId="{C9A3D32C-53ED-4240-9062-247456AFDE09}" srcId="{33DEAD82-C2BA-4D4F-8DD7-B62C8BFEC986}" destId="{6B56444C-4875-47F0-9B34-01C3AD45DFAE}" srcOrd="1" destOrd="0" parTransId="{959464FD-B4A4-43DE-B93C-CF5818854588}" sibTransId="{09CDB42B-78C8-461D-875C-D169D125E12C}"/>
    <dgm:cxn modelId="{81A54E30-7EE0-4F13-963E-A0A3BE3EE813}" srcId="{AFCF2F59-3A8D-4F7E-B107-FAAE6AD62F57}" destId="{C4EAE2D5-D06F-461B-B499-134FCE56DFE6}" srcOrd="1" destOrd="0" parTransId="{21EA5D81-11A2-4A0D-87E2-10AE6A964F6F}" sibTransId="{455709E5-A281-4531-A876-619AD284785E}"/>
    <dgm:cxn modelId="{0495D163-253A-44F1-985D-A3AAB050F7E2}" srcId="{80590796-1BBB-44C6-9DF8-3255C2BA1508}" destId="{4A7A9824-C5AB-4860-AB87-56795F574285}" srcOrd="2" destOrd="0" parTransId="{F9A2CDE7-3E36-4B55-87A3-4D8EF8666A51}" sibTransId="{5D8511CF-13C3-4831-8DAB-C92AFB7ECBF2}"/>
    <dgm:cxn modelId="{6B0A2764-C8A1-4779-BB57-D66EF3EBF1C0}" srcId="{80590796-1BBB-44C6-9DF8-3255C2BA1508}" destId="{0261ABAD-7D3C-46A9-9A13-82AC5158CD95}" srcOrd="1" destOrd="0" parTransId="{0232FB3D-AAB8-4026-8E02-FCE1CA05DBBF}" sibTransId="{F07AD2A0-04C2-4CA6-AB80-454870A6FDBE}"/>
    <dgm:cxn modelId="{DF2BA265-1163-4055-8118-52784576227A}" type="presOf" srcId="{6B56444C-4875-47F0-9B34-01C3AD45DFAE}" destId="{B2005DF4-66E0-417A-8522-3E0C2AE084AC}" srcOrd="0" destOrd="2" presId="urn:microsoft.com/office/officeart/2005/8/layout/bProcess3"/>
    <dgm:cxn modelId="{1E02B646-5200-4B9A-97A2-62780C27B4E7}" type="presOf" srcId="{241DE85B-4F2A-4B03-A900-0CFF187F8742}" destId="{86CB88B4-49F5-4DE9-8845-E6B08886F21C}" srcOrd="0" destOrd="7" presId="urn:microsoft.com/office/officeart/2005/8/layout/bProcess3"/>
    <dgm:cxn modelId="{2A924448-E337-479B-9856-A142AAD051FB}" type="presOf" srcId="{BCCA9F74-4BDE-4511-AF10-445F7944870E}" destId="{B2005DF4-66E0-417A-8522-3E0C2AE084AC}" srcOrd="0" destOrd="1" presId="urn:microsoft.com/office/officeart/2005/8/layout/bProcess3"/>
    <dgm:cxn modelId="{410BEF48-627F-46AD-A7C8-24B6D479C0C3}" type="presOf" srcId="{213910B3-04DE-4229-AE7F-CD350B71F502}" destId="{CBD243D1-983D-4A7D-AFCC-335F49129994}" srcOrd="1" destOrd="0" presId="urn:microsoft.com/office/officeart/2005/8/layout/bProcess3"/>
    <dgm:cxn modelId="{6F9FED49-59C6-418F-ADED-14709ABC3DBC}" srcId="{AFCF2F59-3A8D-4F7E-B107-FAAE6AD62F57}" destId="{8253F875-B4E0-4F08-9C97-3F743007FEBE}" srcOrd="7" destOrd="0" parTransId="{3EC3A485-9FAA-4008-9566-AD70313DB40C}" sibTransId="{E265E559-53E7-42B1-9C2C-32EC98E2A234}"/>
    <dgm:cxn modelId="{D3A88A4E-6BC4-4A33-8836-2D1B62014219}" type="presOf" srcId="{33DEAD82-C2BA-4D4F-8DD7-B62C8BFEC986}" destId="{B2005DF4-66E0-417A-8522-3E0C2AE084AC}" srcOrd="0" destOrd="0" presId="urn:microsoft.com/office/officeart/2005/8/layout/bProcess3"/>
    <dgm:cxn modelId="{D55EE84E-6F50-465C-BDA1-CDB41A4D6562}" type="presOf" srcId="{CFE36E30-824D-46EF-B9BA-E7A18DEE0EEF}" destId="{B2005DF4-66E0-417A-8522-3E0C2AE084AC}" srcOrd="0" destOrd="3" presId="urn:microsoft.com/office/officeart/2005/8/layout/bProcess3"/>
    <dgm:cxn modelId="{1D4FF051-1292-4B9B-AD3D-2CCE999224A6}" type="presOf" srcId="{07A8D624-5AD8-4A34-87C4-85B5AAA0E4B9}" destId="{86CB88B4-49F5-4DE9-8845-E6B08886F21C}" srcOrd="0" destOrd="1" presId="urn:microsoft.com/office/officeart/2005/8/layout/bProcess3"/>
    <dgm:cxn modelId="{A8794E73-E8F0-4A4E-B7BE-8F9E197E45A4}" type="presOf" srcId="{C4EAE2D5-D06F-461B-B499-134FCE56DFE6}" destId="{86CB88B4-49F5-4DE9-8845-E6B08886F21C}" srcOrd="0" destOrd="2" presId="urn:microsoft.com/office/officeart/2005/8/layout/bProcess3"/>
    <dgm:cxn modelId="{78F5BC78-57CF-4512-AEEF-46D068CBE25B}" type="presOf" srcId="{F71B4237-3123-41FA-A597-12BE0EB341A1}" destId="{26C8FEA0-0216-492B-AE18-7CA1E12755F3}" srcOrd="0" destOrd="1" presId="urn:microsoft.com/office/officeart/2005/8/layout/bProcess3"/>
    <dgm:cxn modelId="{A7D4EC8F-5D43-4E2A-9A20-7CF35F2DBD3B}" srcId="{AFCF2F59-3A8D-4F7E-B107-FAAE6AD62F57}" destId="{241DE85B-4F2A-4B03-A900-0CFF187F8742}" srcOrd="6" destOrd="0" parTransId="{D39B4B40-F5D6-47B3-BFD3-90C353D5E87F}" sibTransId="{949FE578-F043-4289-AE0A-74246C8C4DCE}"/>
    <dgm:cxn modelId="{DC1E6092-9560-4501-A7F1-EED8EF70FDB4}" type="presOf" srcId="{4A7A9824-C5AB-4860-AB87-56795F574285}" destId="{26C8FEA0-0216-492B-AE18-7CA1E12755F3}" srcOrd="0" destOrd="3" presId="urn:microsoft.com/office/officeart/2005/8/layout/bProcess3"/>
    <dgm:cxn modelId="{142B7793-7F86-4736-84B1-51A79A5FEA3D}" type="presOf" srcId="{80590796-1BBB-44C6-9DF8-3255C2BA1508}" destId="{26C8FEA0-0216-492B-AE18-7CA1E12755F3}" srcOrd="0" destOrd="0" presId="urn:microsoft.com/office/officeart/2005/8/layout/bProcess3"/>
    <dgm:cxn modelId="{BF57B793-B09F-4A40-867D-C5ABB5C2D776}" type="presOf" srcId="{8253F875-B4E0-4F08-9C97-3F743007FEBE}" destId="{86CB88B4-49F5-4DE9-8845-E6B08886F21C}" srcOrd="0" destOrd="8" presId="urn:microsoft.com/office/officeart/2005/8/layout/bProcess3"/>
    <dgm:cxn modelId="{DE02F594-4D4D-405F-9CE2-589B70C2CEA8}" type="presOf" srcId="{54530DDE-E0E8-4D16-873C-6F5B252243A1}" destId="{53DFD1D1-7EA0-4C79-ADC3-E11686B4D2D0}" srcOrd="0" destOrd="0" presId="urn:microsoft.com/office/officeart/2005/8/layout/bProcess3"/>
    <dgm:cxn modelId="{FE44979C-9EFD-4A56-8A32-32451D84E485}" srcId="{E0044FB6-1042-421F-93C5-B584E94F458D}" destId="{33DEAD82-C2BA-4D4F-8DD7-B62C8BFEC986}" srcOrd="0" destOrd="0" parTransId="{9C6B9EE1-879A-4DD9-8F0B-E1B43B17D97A}" sibTransId="{213910B3-04DE-4229-AE7F-CD350B71F502}"/>
    <dgm:cxn modelId="{65332FB7-9787-43C0-B422-ADD54D2DEFEF}" srcId="{33DEAD82-C2BA-4D4F-8DD7-B62C8BFEC986}" destId="{CFE36E30-824D-46EF-B9BA-E7A18DEE0EEF}" srcOrd="2" destOrd="0" parTransId="{C3EAC4A8-02D1-4E6C-8DFA-1C9FAA060C8C}" sibTransId="{B0ED1D23-2581-4602-A4F0-EBB47A179A95}"/>
    <dgm:cxn modelId="{BADFB4BE-2B75-4E0E-B179-493EA662AC71}" srcId="{AFCF2F59-3A8D-4F7E-B107-FAAE6AD62F57}" destId="{9E62F7DF-1FE6-4521-A6D2-607B34288179}" srcOrd="5" destOrd="0" parTransId="{D405FEE2-068D-498E-AFC1-234769E7A83E}" sibTransId="{005287F9-7273-4995-A8E2-CC21FC1A8356}"/>
    <dgm:cxn modelId="{EA82CBC4-7730-420D-9633-6858F986CA8B}" type="presOf" srcId="{E0044FB6-1042-421F-93C5-B584E94F458D}" destId="{AEBD7E13-7512-4717-98ED-4F9F5B3989A1}" srcOrd="0" destOrd="0" presId="urn:microsoft.com/office/officeart/2005/8/layout/bProcess3"/>
    <dgm:cxn modelId="{FB62E8C4-CCDA-4976-B741-2F0F6269C665}" type="presOf" srcId="{54530DDE-E0E8-4D16-873C-6F5B252243A1}" destId="{E61A54B4-FE61-4569-BFB2-9E1C12A393A8}" srcOrd="1" destOrd="0" presId="urn:microsoft.com/office/officeart/2005/8/layout/bProcess3"/>
    <dgm:cxn modelId="{870109D8-A9DE-48DD-965C-01BD43F980E1}" type="presOf" srcId="{AFCF2F59-3A8D-4F7E-B107-FAAE6AD62F57}" destId="{86CB88B4-49F5-4DE9-8845-E6B08886F21C}" srcOrd="0" destOrd="0" presId="urn:microsoft.com/office/officeart/2005/8/layout/bProcess3"/>
    <dgm:cxn modelId="{31F5DBD9-A131-4922-9527-5DB8413D42B1}" type="presOf" srcId="{654A32C0-BD38-4F21-B80F-1F85E2DED78C}" destId="{86CB88B4-49F5-4DE9-8845-E6B08886F21C}" srcOrd="0" destOrd="5" presId="urn:microsoft.com/office/officeart/2005/8/layout/bProcess3"/>
    <dgm:cxn modelId="{614F47DC-B70B-491B-90DD-5C918C1636B5}" type="presOf" srcId="{0261ABAD-7D3C-46A9-9A13-82AC5158CD95}" destId="{26C8FEA0-0216-492B-AE18-7CA1E12755F3}" srcOrd="0" destOrd="2" presId="urn:microsoft.com/office/officeart/2005/8/layout/bProcess3"/>
    <dgm:cxn modelId="{9E2A74DC-78F6-4AB9-89C4-338F6A2943E6}" srcId="{80590796-1BBB-44C6-9DF8-3255C2BA1508}" destId="{F71B4237-3123-41FA-A597-12BE0EB341A1}" srcOrd="0" destOrd="0" parTransId="{92508DF3-AF08-4B5F-93D2-A09AAC9B76E2}" sibTransId="{9153D39E-DF84-4ADE-8349-CDD33087E79A}"/>
    <dgm:cxn modelId="{CBEBDEE9-1DE0-43B8-AF32-D1A247063D82}" type="presOf" srcId="{9E62F7DF-1FE6-4521-A6D2-607B34288179}" destId="{86CB88B4-49F5-4DE9-8845-E6B08886F21C}" srcOrd="0" destOrd="6" presId="urn:microsoft.com/office/officeart/2005/8/layout/bProcess3"/>
    <dgm:cxn modelId="{EC292EED-8F57-4719-9432-E4C9DD640D60}" srcId="{AFCF2F59-3A8D-4F7E-B107-FAAE6AD62F57}" destId="{4F6D418E-3E28-478D-B95A-9C6BCC244073}" srcOrd="3" destOrd="0" parTransId="{1FA2C334-7533-479F-B7C0-F26225DDDAD8}" sibTransId="{0A5AC40F-3CB6-4431-8F6E-F260917DE017}"/>
    <dgm:cxn modelId="{5053F0F7-06B0-40E5-96D4-4626BFD334C2}" type="presOf" srcId="{4F6D418E-3E28-478D-B95A-9C6BCC244073}" destId="{86CB88B4-49F5-4DE9-8845-E6B08886F21C}" srcOrd="0" destOrd="4" presId="urn:microsoft.com/office/officeart/2005/8/layout/bProcess3"/>
    <dgm:cxn modelId="{F277B13A-2A2E-4165-BD7B-6459C3B301FD}" type="presParOf" srcId="{AEBD7E13-7512-4717-98ED-4F9F5B3989A1}" destId="{B2005DF4-66E0-417A-8522-3E0C2AE084AC}" srcOrd="0" destOrd="0" presId="urn:microsoft.com/office/officeart/2005/8/layout/bProcess3"/>
    <dgm:cxn modelId="{10B9739C-099B-4D74-BD91-A7FA256AA79B}" type="presParOf" srcId="{AEBD7E13-7512-4717-98ED-4F9F5B3989A1}" destId="{96532A5F-1839-4B91-9AA7-D85839A045EF}" srcOrd="1" destOrd="0" presId="urn:microsoft.com/office/officeart/2005/8/layout/bProcess3"/>
    <dgm:cxn modelId="{E2EDD660-825D-4CBD-995A-3B2958AD27E5}" type="presParOf" srcId="{96532A5F-1839-4B91-9AA7-D85839A045EF}" destId="{CBD243D1-983D-4A7D-AFCC-335F49129994}" srcOrd="0" destOrd="0" presId="urn:microsoft.com/office/officeart/2005/8/layout/bProcess3"/>
    <dgm:cxn modelId="{39A1E78F-7BB3-4734-ACC5-03B3181E67DF}" type="presParOf" srcId="{AEBD7E13-7512-4717-98ED-4F9F5B3989A1}" destId="{86CB88B4-49F5-4DE9-8845-E6B08886F21C}" srcOrd="2" destOrd="0" presId="urn:microsoft.com/office/officeart/2005/8/layout/bProcess3"/>
    <dgm:cxn modelId="{9F248254-47E5-43DB-A700-CCCCF8035773}" type="presParOf" srcId="{AEBD7E13-7512-4717-98ED-4F9F5B3989A1}" destId="{53DFD1D1-7EA0-4C79-ADC3-E11686B4D2D0}" srcOrd="3" destOrd="0" presId="urn:microsoft.com/office/officeart/2005/8/layout/bProcess3"/>
    <dgm:cxn modelId="{BE0DE303-E8BC-444F-95CA-C50283275BC1}" type="presParOf" srcId="{53DFD1D1-7EA0-4C79-ADC3-E11686B4D2D0}" destId="{E61A54B4-FE61-4569-BFB2-9E1C12A393A8}" srcOrd="0" destOrd="0" presId="urn:microsoft.com/office/officeart/2005/8/layout/bProcess3"/>
    <dgm:cxn modelId="{FFBE0845-D1AC-458B-B75E-88CA809ABF86}" type="presParOf" srcId="{AEBD7E13-7512-4717-98ED-4F9F5B3989A1}" destId="{26C8FEA0-0216-492B-AE18-7CA1E12755F3}" srcOrd="4" destOrd="0" presId="urn:microsoft.com/office/officeart/2005/8/layout/b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494D4AB-EEBF-4702-BE5D-549FEF3A20EF}" type="doc">
      <dgm:prSet loTypeId="urn:microsoft.com/office/officeart/2005/8/layout/hProcess9" loCatId="process" qsTypeId="urn:microsoft.com/office/officeart/2005/8/quickstyle/simple1" qsCatId="simple" csTypeId="urn:microsoft.com/office/officeart/2005/8/colors/accent1_4" csCatId="accent1" phldr="1"/>
      <dgm:spPr/>
      <dgm:t>
        <a:bodyPr/>
        <a:lstStyle/>
        <a:p>
          <a:endParaRPr lang="en-US"/>
        </a:p>
      </dgm:t>
    </dgm:pt>
    <dgm:pt modelId="{266B7D47-DCB3-46A5-B348-FC27026E4ED3}">
      <dgm:prSet phldrT="[Text]" custT="1"/>
      <dgm:spPr/>
      <dgm:t>
        <a:bodyPr/>
        <a:lstStyle/>
        <a:p>
          <a:r>
            <a:rPr lang="en-US" sz="1400" dirty="0"/>
            <a:t>Unknown</a:t>
          </a:r>
        </a:p>
      </dgm:t>
    </dgm:pt>
    <dgm:pt modelId="{4D87F0EB-41F0-4190-B114-09F71E0887D3}" type="parTrans" cxnId="{DF1642A1-59AC-4602-B721-EBB8BAC4BECB}">
      <dgm:prSet/>
      <dgm:spPr/>
      <dgm:t>
        <a:bodyPr/>
        <a:lstStyle/>
        <a:p>
          <a:endParaRPr lang="en-US" sz="1400"/>
        </a:p>
      </dgm:t>
    </dgm:pt>
    <dgm:pt modelId="{C5F9A9F9-8176-48F5-9C9E-4C1454B38DBE}" type="sibTrans" cxnId="{DF1642A1-59AC-4602-B721-EBB8BAC4BECB}">
      <dgm:prSet custT="1"/>
      <dgm:spPr/>
      <dgm:t>
        <a:bodyPr/>
        <a:lstStyle/>
        <a:p>
          <a:endParaRPr lang="en-US" sz="1400"/>
        </a:p>
      </dgm:t>
    </dgm:pt>
    <dgm:pt modelId="{20FBAAD2-134F-4D78-BEEA-357A0E9F6760}">
      <dgm:prSet phldrT="[Text]" custT="1"/>
      <dgm:spPr/>
      <dgm:t>
        <a:bodyPr/>
        <a:lstStyle/>
        <a:p>
          <a:r>
            <a:rPr lang="en-US" sz="1400" dirty="0"/>
            <a:t>Lack of Information</a:t>
          </a:r>
        </a:p>
      </dgm:t>
    </dgm:pt>
    <dgm:pt modelId="{98863878-EFBA-4CBD-BC4B-E3F579DF5804}" type="parTrans" cxnId="{E12D6CD3-F91C-42C9-B58E-D7BBAF893F69}">
      <dgm:prSet/>
      <dgm:spPr/>
      <dgm:t>
        <a:bodyPr/>
        <a:lstStyle/>
        <a:p>
          <a:endParaRPr lang="en-US" sz="1400"/>
        </a:p>
      </dgm:t>
    </dgm:pt>
    <dgm:pt modelId="{295EB4D3-5188-4F29-A794-3645DF04E71F}" type="sibTrans" cxnId="{E12D6CD3-F91C-42C9-B58E-D7BBAF893F69}">
      <dgm:prSet custT="1"/>
      <dgm:spPr/>
      <dgm:t>
        <a:bodyPr/>
        <a:lstStyle/>
        <a:p>
          <a:endParaRPr lang="en-US" sz="1400"/>
        </a:p>
      </dgm:t>
    </dgm:pt>
    <dgm:pt modelId="{7494AE7F-EA7D-4D02-94D6-A1E6CCB13C8A}">
      <dgm:prSet phldrT="[Text]" custT="1"/>
      <dgm:spPr/>
      <dgm:t>
        <a:bodyPr/>
        <a:lstStyle/>
        <a:p>
          <a:r>
            <a:rPr lang="en-US" sz="1400" dirty="0"/>
            <a:t>Lack of Understanding</a:t>
          </a:r>
        </a:p>
      </dgm:t>
    </dgm:pt>
    <dgm:pt modelId="{154D9428-E586-4813-B5BD-EFFFA35D58ED}" type="parTrans" cxnId="{4E12F04D-930D-4F03-8E7B-90BA3E4D2E03}">
      <dgm:prSet/>
      <dgm:spPr/>
      <dgm:t>
        <a:bodyPr/>
        <a:lstStyle/>
        <a:p>
          <a:endParaRPr lang="en-US" sz="1400"/>
        </a:p>
      </dgm:t>
    </dgm:pt>
    <dgm:pt modelId="{E57C0C7F-5561-4002-9227-293CA6F8BF29}" type="sibTrans" cxnId="{4E12F04D-930D-4F03-8E7B-90BA3E4D2E03}">
      <dgm:prSet custT="1"/>
      <dgm:spPr/>
      <dgm:t>
        <a:bodyPr/>
        <a:lstStyle/>
        <a:p>
          <a:endParaRPr lang="en-US" sz="1400"/>
        </a:p>
      </dgm:t>
    </dgm:pt>
    <dgm:pt modelId="{F1B9A14A-517C-4570-A3CD-4490AF2F778A}">
      <dgm:prSet phldrT="[Text]" custT="1"/>
      <dgm:spPr/>
      <dgm:t>
        <a:bodyPr/>
        <a:lstStyle/>
        <a:p>
          <a:r>
            <a:rPr lang="en-US" sz="1400" dirty="0"/>
            <a:t>Fear</a:t>
          </a:r>
        </a:p>
      </dgm:t>
    </dgm:pt>
    <dgm:pt modelId="{284B6347-8845-4813-B2A1-10A61270AFD3}" type="parTrans" cxnId="{706DCD96-E489-4438-B083-97929082DA62}">
      <dgm:prSet/>
      <dgm:spPr/>
      <dgm:t>
        <a:bodyPr/>
        <a:lstStyle/>
        <a:p>
          <a:endParaRPr lang="en-US" sz="1400"/>
        </a:p>
      </dgm:t>
    </dgm:pt>
    <dgm:pt modelId="{AD071C4A-20DD-44E6-B444-E6F390358C4A}" type="sibTrans" cxnId="{706DCD96-E489-4438-B083-97929082DA62}">
      <dgm:prSet/>
      <dgm:spPr/>
      <dgm:t>
        <a:bodyPr/>
        <a:lstStyle/>
        <a:p>
          <a:endParaRPr lang="en-US" sz="1400"/>
        </a:p>
      </dgm:t>
    </dgm:pt>
    <dgm:pt modelId="{E4CC502C-58FB-496D-B957-30C391229959}">
      <dgm:prSet custT="1"/>
      <dgm:spPr/>
      <dgm:t>
        <a:bodyPr/>
        <a:lstStyle/>
        <a:p>
          <a:r>
            <a:rPr lang="en-US" sz="1400" dirty="0"/>
            <a:t>Lack of Trust</a:t>
          </a:r>
        </a:p>
      </dgm:t>
    </dgm:pt>
    <dgm:pt modelId="{C9CE7E21-5820-4907-A81C-9246308799DE}" type="parTrans" cxnId="{7C81BEC4-77C7-4AB2-A97E-3A16BD6B0042}">
      <dgm:prSet/>
      <dgm:spPr/>
      <dgm:t>
        <a:bodyPr/>
        <a:lstStyle/>
        <a:p>
          <a:endParaRPr lang="en-US" sz="1400"/>
        </a:p>
      </dgm:t>
    </dgm:pt>
    <dgm:pt modelId="{8B1BD61F-8D82-4C1F-85FC-44B065480D7D}" type="sibTrans" cxnId="{7C81BEC4-77C7-4AB2-A97E-3A16BD6B0042}">
      <dgm:prSet custT="1"/>
      <dgm:spPr/>
      <dgm:t>
        <a:bodyPr/>
        <a:lstStyle/>
        <a:p>
          <a:endParaRPr lang="en-US" sz="1400"/>
        </a:p>
      </dgm:t>
    </dgm:pt>
    <dgm:pt modelId="{513D33CA-14E1-4751-9860-EF3561401929}" type="pres">
      <dgm:prSet presAssocID="{F494D4AB-EEBF-4702-BE5D-549FEF3A20EF}" presName="CompostProcess" presStyleCnt="0">
        <dgm:presLayoutVars>
          <dgm:dir/>
          <dgm:resizeHandles val="exact"/>
        </dgm:presLayoutVars>
      </dgm:prSet>
      <dgm:spPr/>
    </dgm:pt>
    <dgm:pt modelId="{2A0DE673-604E-4EE5-BEA3-3FEE44B12B54}" type="pres">
      <dgm:prSet presAssocID="{F494D4AB-EEBF-4702-BE5D-549FEF3A20EF}" presName="arrow" presStyleLbl="bgShp" presStyleIdx="0" presStyleCnt="1"/>
      <dgm:spPr/>
    </dgm:pt>
    <dgm:pt modelId="{8DD886B0-139D-40F2-9B02-FB4A16AE6E66}" type="pres">
      <dgm:prSet presAssocID="{F494D4AB-EEBF-4702-BE5D-549FEF3A20EF}" presName="linearProcess" presStyleCnt="0"/>
      <dgm:spPr/>
    </dgm:pt>
    <dgm:pt modelId="{1693A505-C755-4449-ADB1-B546C5389E28}" type="pres">
      <dgm:prSet presAssocID="{266B7D47-DCB3-46A5-B348-FC27026E4ED3}" presName="textNode" presStyleLbl="node1" presStyleIdx="0" presStyleCnt="5">
        <dgm:presLayoutVars>
          <dgm:bulletEnabled val="1"/>
        </dgm:presLayoutVars>
      </dgm:prSet>
      <dgm:spPr/>
    </dgm:pt>
    <dgm:pt modelId="{31FBE2C9-277A-4DE6-9BCA-E0A3DD61D583}" type="pres">
      <dgm:prSet presAssocID="{C5F9A9F9-8176-48F5-9C9E-4C1454B38DBE}" presName="sibTrans" presStyleCnt="0"/>
      <dgm:spPr/>
    </dgm:pt>
    <dgm:pt modelId="{8F5045DB-327B-4AB3-9EAA-39017026E9BF}" type="pres">
      <dgm:prSet presAssocID="{20FBAAD2-134F-4D78-BEEA-357A0E9F6760}" presName="textNode" presStyleLbl="node1" presStyleIdx="1" presStyleCnt="5">
        <dgm:presLayoutVars>
          <dgm:bulletEnabled val="1"/>
        </dgm:presLayoutVars>
      </dgm:prSet>
      <dgm:spPr/>
    </dgm:pt>
    <dgm:pt modelId="{0C65069E-4D59-48C4-A099-F0D71480FAED}" type="pres">
      <dgm:prSet presAssocID="{295EB4D3-5188-4F29-A794-3645DF04E71F}" presName="sibTrans" presStyleCnt="0"/>
      <dgm:spPr/>
    </dgm:pt>
    <dgm:pt modelId="{DE9F770B-911D-494E-8B57-54981F6772D7}" type="pres">
      <dgm:prSet presAssocID="{7494AE7F-EA7D-4D02-94D6-A1E6CCB13C8A}" presName="textNode" presStyleLbl="node1" presStyleIdx="2" presStyleCnt="5">
        <dgm:presLayoutVars>
          <dgm:bulletEnabled val="1"/>
        </dgm:presLayoutVars>
      </dgm:prSet>
      <dgm:spPr/>
    </dgm:pt>
    <dgm:pt modelId="{3FB75CB7-6EB1-4DEE-AD9D-A0631EB74C78}" type="pres">
      <dgm:prSet presAssocID="{E57C0C7F-5561-4002-9227-293CA6F8BF29}" presName="sibTrans" presStyleCnt="0"/>
      <dgm:spPr/>
    </dgm:pt>
    <dgm:pt modelId="{78547BA8-E18A-4A1D-B339-33548157F7DA}" type="pres">
      <dgm:prSet presAssocID="{E4CC502C-58FB-496D-B957-30C391229959}" presName="textNode" presStyleLbl="node1" presStyleIdx="3" presStyleCnt="5">
        <dgm:presLayoutVars>
          <dgm:bulletEnabled val="1"/>
        </dgm:presLayoutVars>
      </dgm:prSet>
      <dgm:spPr/>
    </dgm:pt>
    <dgm:pt modelId="{A7FB78D7-182A-4436-B3C0-5A99897E80E8}" type="pres">
      <dgm:prSet presAssocID="{8B1BD61F-8D82-4C1F-85FC-44B065480D7D}" presName="sibTrans" presStyleCnt="0"/>
      <dgm:spPr/>
    </dgm:pt>
    <dgm:pt modelId="{6ECA3BA9-9737-4F49-98A3-FB02670F88FA}" type="pres">
      <dgm:prSet presAssocID="{F1B9A14A-517C-4570-A3CD-4490AF2F778A}" presName="textNode" presStyleLbl="node1" presStyleIdx="4" presStyleCnt="5">
        <dgm:presLayoutVars>
          <dgm:bulletEnabled val="1"/>
        </dgm:presLayoutVars>
      </dgm:prSet>
      <dgm:spPr/>
    </dgm:pt>
  </dgm:ptLst>
  <dgm:cxnLst>
    <dgm:cxn modelId="{90902102-0BA3-467F-BE20-27E07761A0F5}" type="presOf" srcId="{F1B9A14A-517C-4570-A3CD-4490AF2F778A}" destId="{6ECA3BA9-9737-4F49-98A3-FB02670F88FA}" srcOrd="0" destOrd="0" presId="urn:microsoft.com/office/officeart/2005/8/layout/hProcess9"/>
    <dgm:cxn modelId="{28D79205-89BD-4DEF-88B2-B332529B0268}" type="presOf" srcId="{7494AE7F-EA7D-4D02-94D6-A1E6CCB13C8A}" destId="{DE9F770B-911D-494E-8B57-54981F6772D7}" srcOrd="0" destOrd="0" presId="urn:microsoft.com/office/officeart/2005/8/layout/hProcess9"/>
    <dgm:cxn modelId="{4E12F04D-930D-4F03-8E7B-90BA3E4D2E03}" srcId="{F494D4AB-EEBF-4702-BE5D-549FEF3A20EF}" destId="{7494AE7F-EA7D-4D02-94D6-A1E6CCB13C8A}" srcOrd="2" destOrd="0" parTransId="{154D9428-E586-4813-B5BD-EFFFA35D58ED}" sibTransId="{E57C0C7F-5561-4002-9227-293CA6F8BF29}"/>
    <dgm:cxn modelId="{70D6E38E-FC66-45E1-9ACA-583940E0E572}" type="presOf" srcId="{266B7D47-DCB3-46A5-B348-FC27026E4ED3}" destId="{1693A505-C755-4449-ADB1-B546C5389E28}" srcOrd="0" destOrd="0" presId="urn:microsoft.com/office/officeart/2005/8/layout/hProcess9"/>
    <dgm:cxn modelId="{A55CC295-4490-431D-B261-858FD56D789D}" type="presOf" srcId="{20FBAAD2-134F-4D78-BEEA-357A0E9F6760}" destId="{8F5045DB-327B-4AB3-9EAA-39017026E9BF}" srcOrd="0" destOrd="0" presId="urn:microsoft.com/office/officeart/2005/8/layout/hProcess9"/>
    <dgm:cxn modelId="{706DCD96-E489-4438-B083-97929082DA62}" srcId="{F494D4AB-EEBF-4702-BE5D-549FEF3A20EF}" destId="{F1B9A14A-517C-4570-A3CD-4490AF2F778A}" srcOrd="4" destOrd="0" parTransId="{284B6347-8845-4813-B2A1-10A61270AFD3}" sibTransId="{AD071C4A-20DD-44E6-B444-E6F390358C4A}"/>
    <dgm:cxn modelId="{DF1642A1-59AC-4602-B721-EBB8BAC4BECB}" srcId="{F494D4AB-EEBF-4702-BE5D-549FEF3A20EF}" destId="{266B7D47-DCB3-46A5-B348-FC27026E4ED3}" srcOrd="0" destOrd="0" parTransId="{4D87F0EB-41F0-4190-B114-09F71E0887D3}" sibTransId="{C5F9A9F9-8176-48F5-9C9E-4C1454B38DBE}"/>
    <dgm:cxn modelId="{5F1D82C1-3B90-4168-B6D8-9A67171B4D11}" type="presOf" srcId="{E4CC502C-58FB-496D-B957-30C391229959}" destId="{78547BA8-E18A-4A1D-B339-33548157F7DA}" srcOrd="0" destOrd="0" presId="urn:microsoft.com/office/officeart/2005/8/layout/hProcess9"/>
    <dgm:cxn modelId="{7C81BEC4-77C7-4AB2-A97E-3A16BD6B0042}" srcId="{F494D4AB-EEBF-4702-BE5D-549FEF3A20EF}" destId="{E4CC502C-58FB-496D-B957-30C391229959}" srcOrd="3" destOrd="0" parTransId="{C9CE7E21-5820-4907-A81C-9246308799DE}" sibTransId="{8B1BD61F-8D82-4C1F-85FC-44B065480D7D}"/>
    <dgm:cxn modelId="{E12D6CD3-F91C-42C9-B58E-D7BBAF893F69}" srcId="{F494D4AB-EEBF-4702-BE5D-549FEF3A20EF}" destId="{20FBAAD2-134F-4D78-BEEA-357A0E9F6760}" srcOrd="1" destOrd="0" parTransId="{98863878-EFBA-4CBD-BC4B-E3F579DF5804}" sibTransId="{295EB4D3-5188-4F29-A794-3645DF04E71F}"/>
    <dgm:cxn modelId="{71E190FC-37F5-41B4-9932-A7C3194055E3}" type="presOf" srcId="{F494D4AB-EEBF-4702-BE5D-549FEF3A20EF}" destId="{513D33CA-14E1-4751-9860-EF3561401929}" srcOrd="0" destOrd="0" presId="urn:microsoft.com/office/officeart/2005/8/layout/hProcess9"/>
    <dgm:cxn modelId="{107870C7-9113-4867-87DF-6AA12E989819}" type="presParOf" srcId="{513D33CA-14E1-4751-9860-EF3561401929}" destId="{2A0DE673-604E-4EE5-BEA3-3FEE44B12B54}" srcOrd="0" destOrd="0" presId="urn:microsoft.com/office/officeart/2005/8/layout/hProcess9"/>
    <dgm:cxn modelId="{59C7F614-EDC7-4AD9-A1B1-9A462167F50E}" type="presParOf" srcId="{513D33CA-14E1-4751-9860-EF3561401929}" destId="{8DD886B0-139D-40F2-9B02-FB4A16AE6E66}" srcOrd="1" destOrd="0" presId="urn:microsoft.com/office/officeart/2005/8/layout/hProcess9"/>
    <dgm:cxn modelId="{21DAD3D7-A4CA-48B5-AF54-68E3B8AFBF36}" type="presParOf" srcId="{8DD886B0-139D-40F2-9B02-FB4A16AE6E66}" destId="{1693A505-C755-4449-ADB1-B546C5389E28}" srcOrd="0" destOrd="0" presId="urn:microsoft.com/office/officeart/2005/8/layout/hProcess9"/>
    <dgm:cxn modelId="{8235E874-4709-4FCF-BC89-237970C43A51}" type="presParOf" srcId="{8DD886B0-139D-40F2-9B02-FB4A16AE6E66}" destId="{31FBE2C9-277A-4DE6-9BCA-E0A3DD61D583}" srcOrd="1" destOrd="0" presId="urn:microsoft.com/office/officeart/2005/8/layout/hProcess9"/>
    <dgm:cxn modelId="{13E525FF-AEE4-41BE-BE78-84FAF3E17B35}" type="presParOf" srcId="{8DD886B0-139D-40F2-9B02-FB4A16AE6E66}" destId="{8F5045DB-327B-4AB3-9EAA-39017026E9BF}" srcOrd="2" destOrd="0" presId="urn:microsoft.com/office/officeart/2005/8/layout/hProcess9"/>
    <dgm:cxn modelId="{0F55A66E-CDB1-4CE2-85CC-F08ECA2F248F}" type="presParOf" srcId="{8DD886B0-139D-40F2-9B02-FB4A16AE6E66}" destId="{0C65069E-4D59-48C4-A099-F0D71480FAED}" srcOrd="3" destOrd="0" presId="urn:microsoft.com/office/officeart/2005/8/layout/hProcess9"/>
    <dgm:cxn modelId="{17AEE15B-2081-47BB-9E89-1E68D5854DF6}" type="presParOf" srcId="{8DD886B0-139D-40F2-9B02-FB4A16AE6E66}" destId="{DE9F770B-911D-494E-8B57-54981F6772D7}" srcOrd="4" destOrd="0" presId="urn:microsoft.com/office/officeart/2005/8/layout/hProcess9"/>
    <dgm:cxn modelId="{FF849DF8-5F32-4676-AAE0-0D41D1046C35}" type="presParOf" srcId="{8DD886B0-139D-40F2-9B02-FB4A16AE6E66}" destId="{3FB75CB7-6EB1-4DEE-AD9D-A0631EB74C78}" srcOrd="5" destOrd="0" presId="urn:microsoft.com/office/officeart/2005/8/layout/hProcess9"/>
    <dgm:cxn modelId="{F44DC83A-3792-47EE-91C1-9FEC383FA6B1}" type="presParOf" srcId="{8DD886B0-139D-40F2-9B02-FB4A16AE6E66}" destId="{78547BA8-E18A-4A1D-B339-33548157F7DA}" srcOrd="6" destOrd="0" presId="urn:microsoft.com/office/officeart/2005/8/layout/hProcess9"/>
    <dgm:cxn modelId="{F0AB4C6F-BF47-4315-97B7-2641B581AA1C}" type="presParOf" srcId="{8DD886B0-139D-40F2-9B02-FB4A16AE6E66}" destId="{A7FB78D7-182A-4436-B3C0-5A99897E80E8}" srcOrd="7" destOrd="0" presId="urn:microsoft.com/office/officeart/2005/8/layout/hProcess9"/>
    <dgm:cxn modelId="{1583BFE9-7D98-4D18-8D9D-C0C1E778F6D1}" type="presParOf" srcId="{8DD886B0-139D-40F2-9B02-FB4A16AE6E66}" destId="{6ECA3BA9-9737-4F49-98A3-FB02670F88FA}" srcOrd="8"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B28E88-B14A-4E37-8DE1-01CB17CE174E}">
      <dsp:nvSpPr>
        <dsp:cNvPr id="0" name=""/>
        <dsp:cNvSpPr/>
      </dsp:nvSpPr>
      <dsp:spPr>
        <a:xfrm>
          <a:off x="1494" y="1162032"/>
          <a:ext cx="1980515" cy="1980515"/>
        </a:xfrm>
        <a:prstGeom prst="ellipse">
          <a:avLst/>
        </a:prstGeom>
        <a:solidFill>
          <a:schemeClr val="accent1">
            <a:shade val="50000"/>
            <a:hueOff val="0"/>
            <a:satOff val="0"/>
            <a:lumOff val="0"/>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b="1" kern="1200" dirty="0"/>
            <a:t>Aggressive Growth and Revenue</a:t>
          </a:r>
        </a:p>
      </dsp:txBody>
      <dsp:txXfrm>
        <a:off x="291534" y="1452072"/>
        <a:ext cx="1400435" cy="1400435"/>
      </dsp:txXfrm>
    </dsp:sp>
    <dsp:sp modelId="{E6AF03F7-8386-44D1-BBAF-E26409B4AC7F}">
      <dsp:nvSpPr>
        <dsp:cNvPr id="0" name=""/>
        <dsp:cNvSpPr/>
      </dsp:nvSpPr>
      <dsp:spPr>
        <a:xfrm>
          <a:off x="2142827" y="1577940"/>
          <a:ext cx="1148699" cy="1148699"/>
        </a:xfrm>
        <a:prstGeom prst="mathPlus">
          <a:avLst/>
        </a:prstGeom>
        <a:solidFill>
          <a:schemeClr val="accent1">
            <a:shade val="9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b="1" kern="1200">
            <a:solidFill>
              <a:schemeClr val="tx1"/>
            </a:solidFill>
          </a:endParaRPr>
        </a:p>
      </dsp:txBody>
      <dsp:txXfrm>
        <a:off x="2295087" y="2017202"/>
        <a:ext cx="844179" cy="270175"/>
      </dsp:txXfrm>
    </dsp:sp>
    <dsp:sp modelId="{91368191-BB1F-4D08-BCA0-D2E109E50C2B}">
      <dsp:nvSpPr>
        <dsp:cNvPr id="0" name=""/>
        <dsp:cNvSpPr/>
      </dsp:nvSpPr>
      <dsp:spPr>
        <a:xfrm>
          <a:off x="3452345" y="1162032"/>
          <a:ext cx="1980515" cy="1980515"/>
        </a:xfrm>
        <a:prstGeom prst="ellipse">
          <a:avLst/>
        </a:prstGeom>
        <a:solidFill>
          <a:schemeClr val="accent1">
            <a:shade val="50000"/>
            <a:hueOff val="-98956"/>
            <a:satOff val="6977"/>
            <a:lumOff val="24277"/>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b="1" kern="1200"/>
            <a:t>Unethical Behaviors and Legal Challenges</a:t>
          </a:r>
          <a:endParaRPr lang="en-US" sz="1900" b="1" kern="1200" dirty="0"/>
        </a:p>
      </dsp:txBody>
      <dsp:txXfrm>
        <a:off x="3742385" y="1452072"/>
        <a:ext cx="1400435" cy="1400435"/>
      </dsp:txXfrm>
    </dsp:sp>
    <dsp:sp modelId="{D8098E23-77FD-499B-92F9-829BD61E3CFE}">
      <dsp:nvSpPr>
        <dsp:cNvPr id="0" name=""/>
        <dsp:cNvSpPr/>
      </dsp:nvSpPr>
      <dsp:spPr>
        <a:xfrm>
          <a:off x="5593678" y="1577940"/>
          <a:ext cx="1148699" cy="1148699"/>
        </a:xfrm>
        <a:prstGeom prst="mathEqual">
          <a:avLst/>
        </a:prstGeom>
        <a:solidFill>
          <a:schemeClr val="accent1">
            <a:shade val="90000"/>
            <a:hueOff val="-157462"/>
            <a:satOff val="-1675"/>
            <a:lumOff val="2352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b="1" kern="1200">
            <a:solidFill>
              <a:schemeClr val="tx1"/>
            </a:solidFill>
          </a:endParaRPr>
        </a:p>
      </dsp:txBody>
      <dsp:txXfrm>
        <a:off x="5745938" y="1814572"/>
        <a:ext cx="844179" cy="675435"/>
      </dsp:txXfrm>
    </dsp:sp>
    <dsp:sp modelId="{B08177A6-E2C4-41F3-8194-090032ECA250}">
      <dsp:nvSpPr>
        <dsp:cNvPr id="0" name=""/>
        <dsp:cNvSpPr/>
      </dsp:nvSpPr>
      <dsp:spPr>
        <a:xfrm>
          <a:off x="6903195" y="1162032"/>
          <a:ext cx="1980515" cy="1980515"/>
        </a:xfrm>
        <a:prstGeom prst="ellipse">
          <a:avLst/>
        </a:prstGeom>
        <a:solidFill>
          <a:schemeClr val="accent1">
            <a:shade val="50000"/>
            <a:hueOff val="-98956"/>
            <a:satOff val="6977"/>
            <a:lumOff val="24277"/>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b="1" kern="1200"/>
            <a:t>True Sense of Urgency</a:t>
          </a:r>
          <a:endParaRPr lang="en-US" sz="1900" b="1" kern="1200" dirty="0"/>
        </a:p>
      </dsp:txBody>
      <dsp:txXfrm>
        <a:off x="7193235" y="1452072"/>
        <a:ext cx="1400435" cy="140043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D840C1-1BE4-41F5-AB86-145C9A46C87C}">
      <dsp:nvSpPr>
        <dsp:cNvPr id="0" name=""/>
        <dsp:cNvSpPr/>
      </dsp:nvSpPr>
      <dsp:spPr>
        <a:xfrm>
          <a:off x="4547" y="2839451"/>
          <a:ext cx="11075848" cy="1266199"/>
        </a:xfrm>
        <a:prstGeom prst="roundRect">
          <a:avLst>
            <a:gd name="adj" fmla="val 10000"/>
          </a:avLst>
        </a:prstGeom>
        <a:solidFill>
          <a:schemeClr val="accent1">
            <a:alpha val="8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b="1" kern="1200" dirty="0">
              <a:solidFill>
                <a:schemeClr val="tx1"/>
              </a:solidFill>
            </a:rPr>
            <a:t>Uber’s Executive Leadership Team</a:t>
          </a:r>
        </a:p>
      </dsp:txBody>
      <dsp:txXfrm>
        <a:off x="41633" y="2876537"/>
        <a:ext cx="11001676" cy="1192027"/>
      </dsp:txXfrm>
    </dsp:sp>
    <dsp:sp modelId="{4D9C18D9-537D-426C-BEAA-143EF4F54482}">
      <dsp:nvSpPr>
        <dsp:cNvPr id="0" name=""/>
        <dsp:cNvSpPr/>
      </dsp:nvSpPr>
      <dsp:spPr>
        <a:xfrm>
          <a:off x="4547" y="523"/>
          <a:ext cx="1136639" cy="2466110"/>
        </a:xfrm>
        <a:prstGeom prst="roundRect">
          <a:avLst>
            <a:gd name="adj" fmla="val 10000"/>
          </a:avLst>
        </a:prstGeom>
        <a:solidFill>
          <a:schemeClr val="accent1">
            <a:alpha val="7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0" kern="1200" dirty="0">
              <a:solidFill>
                <a:schemeClr val="tx1"/>
              </a:solidFill>
            </a:rPr>
            <a:t>Chief</a:t>
          </a:r>
        </a:p>
        <a:p>
          <a:pPr marL="0" lvl="0" indent="0" algn="ctr" defTabSz="622300">
            <a:lnSpc>
              <a:spcPct val="90000"/>
            </a:lnSpc>
            <a:spcBef>
              <a:spcPct val="0"/>
            </a:spcBef>
            <a:spcAft>
              <a:spcPct val="35000"/>
            </a:spcAft>
            <a:buNone/>
          </a:pPr>
          <a:r>
            <a:rPr lang="en-US" sz="1400" b="0" kern="1200" dirty="0">
              <a:solidFill>
                <a:schemeClr val="tx1"/>
              </a:solidFill>
            </a:rPr>
            <a:t> Executive </a:t>
          </a:r>
        </a:p>
        <a:p>
          <a:pPr marL="0" lvl="0" indent="0" algn="ctr" defTabSz="622300">
            <a:lnSpc>
              <a:spcPct val="90000"/>
            </a:lnSpc>
            <a:spcBef>
              <a:spcPct val="0"/>
            </a:spcBef>
            <a:spcAft>
              <a:spcPct val="35000"/>
            </a:spcAft>
            <a:buNone/>
          </a:pPr>
          <a:r>
            <a:rPr lang="en-US" sz="1400" b="0" kern="1200" dirty="0">
              <a:solidFill>
                <a:schemeClr val="tx1"/>
              </a:solidFill>
            </a:rPr>
            <a:t>Officer</a:t>
          </a:r>
        </a:p>
      </dsp:txBody>
      <dsp:txXfrm>
        <a:off x="37838" y="33814"/>
        <a:ext cx="1070057" cy="2399528"/>
      </dsp:txXfrm>
    </dsp:sp>
    <dsp:sp modelId="{0028D432-8BA4-449D-8580-426BE2822548}">
      <dsp:nvSpPr>
        <dsp:cNvPr id="0" name=""/>
        <dsp:cNvSpPr/>
      </dsp:nvSpPr>
      <dsp:spPr>
        <a:xfrm>
          <a:off x="1236664" y="523"/>
          <a:ext cx="1136639" cy="2466110"/>
        </a:xfrm>
        <a:prstGeom prst="roundRect">
          <a:avLst>
            <a:gd name="adj" fmla="val 10000"/>
          </a:avLst>
        </a:prstGeom>
        <a:solidFill>
          <a:schemeClr val="accent1">
            <a:alpha val="7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Chief Financial Officer</a:t>
          </a:r>
        </a:p>
      </dsp:txBody>
      <dsp:txXfrm>
        <a:off x="1269955" y="33814"/>
        <a:ext cx="1070057" cy="2399528"/>
      </dsp:txXfrm>
    </dsp:sp>
    <dsp:sp modelId="{6F0AFC4C-7ABB-40D4-824E-F0347FE0B097}">
      <dsp:nvSpPr>
        <dsp:cNvPr id="0" name=""/>
        <dsp:cNvSpPr/>
      </dsp:nvSpPr>
      <dsp:spPr>
        <a:xfrm>
          <a:off x="2468781" y="523"/>
          <a:ext cx="1136639" cy="2466110"/>
        </a:xfrm>
        <a:prstGeom prst="roundRect">
          <a:avLst>
            <a:gd name="adj" fmla="val 10000"/>
          </a:avLst>
        </a:prstGeom>
        <a:solidFill>
          <a:schemeClr val="accent1">
            <a:alpha val="7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0" kern="1200" dirty="0">
              <a:solidFill>
                <a:schemeClr val="tx1"/>
              </a:solidFill>
            </a:rPr>
            <a:t>Chief </a:t>
          </a:r>
        </a:p>
        <a:p>
          <a:pPr marL="0" lvl="0" indent="0" algn="ctr" defTabSz="622300">
            <a:lnSpc>
              <a:spcPct val="90000"/>
            </a:lnSpc>
            <a:spcBef>
              <a:spcPct val="0"/>
            </a:spcBef>
            <a:spcAft>
              <a:spcPct val="35000"/>
            </a:spcAft>
            <a:buNone/>
          </a:pPr>
          <a:r>
            <a:rPr lang="en-US" sz="1400" b="0" kern="1200" dirty="0">
              <a:solidFill>
                <a:schemeClr val="tx1"/>
              </a:solidFill>
            </a:rPr>
            <a:t>Legal </a:t>
          </a:r>
        </a:p>
        <a:p>
          <a:pPr marL="0" lvl="0" indent="0" algn="ctr" defTabSz="622300">
            <a:lnSpc>
              <a:spcPct val="90000"/>
            </a:lnSpc>
            <a:spcBef>
              <a:spcPct val="0"/>
            </a:spcBef>
            <a:spcAft>
              <a:spcPct val="35000"/>
            </a:spcAft>
            <a:buNone/>
          </a:pPr>
          <a:r>
            <a:rPr lang="en-US" sz="1400" b="0" kern="1200" dirty="0">
              <a:solidFill>
                <a:schemeClr val="tx1"/>
              </a:solidFill>
            </a:rPr>
            <a:t>Officer</a:t>
          </a:r>
        </a:p>
      </dsp:txBody>
      <dsp:txXfrm>
        <a:off x="2502072" y="33814"/>
        <a:ext cx="1070057" cy="2399528"/>
      </dsp:txXfrm>
    </dsp:sp>
    <dsp:sp modelId="{1BB9F190-92EC-4157-A0A2-BE49BA0D1C1B}">
      <dsp:nvSpPr>
        <dsp:cNvPr id="0" name=""/>
        <dsp:cNvSpPr/>
      </dsp:nvSpPr>
      <dsp:spPr>
        <a:xfrm>
          <a:off x="3700899" y="523"/>
          <a:ext cx="1136639" cy="2466110"/>
        </a:xfrm>
        <a:prstGeom prst="roundRect">
          <a:avLst>
            <a:gd name="adj" fmla="val 10000"/>
          </a:avLst>
        </a:prstGeom>
        <a:solidFill>
          <a:schemeClr val="accent1">
            <a:alpha val="7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0" kern="1200" dirty="0">
              <a:solidFill>
                <a:schemeClr val="tx1"/>
              </a:solidFill>
            </a:rPr>
            <a:t>Chief </a:t>
          </a:r>
        </a:p>
        <a:p>
          <a:pPr marL="0" lvl="0" indent="0" algn="ctr" defTabSz="622300">
            <a:lnSpc>
              <a:spcPct val="90000"/>
            </a:lnSpc>
            <a:spcBef>
              <a:spcPct val="0"/>
            </a:spcBef>
            <a:spcAft>
              <a:spcPct val="35000"/>
            </a:spcAft>
            <a:buNone/>
          </a:pPr>
          <a:r>
            <a:rPr lang="en-US" sz="1400" b="0" kern="1200" dirty="0">
              <a:solidFill>
                <a:schemeClr val="tx1"/>
              </a:solidFill>
            </a:rPr>
            <a:t>People </a:t>
          </a:r>
        </a:p>
        <a:p>
          <a:pPr marL="0" lvl="0" indent="0" algn="ctr" defTabSz="622300">
            <a:lnSpc>
              <a:spcPct val="90000"/>
            </a:lnSpc>
            <a:spcBef>
              <a:spcPct val="0"/>
            </a:spcBef>
            <a:spcAft>
              <a:spcPct val="35000"/>
            </a:spcAft>
            <a:buNone/>
          </a:pPr>
          <a:r>
            <a:rPr lang="en-US" sz="1400" b="0" kern="1200" dirty="0">
              <a:solidFill>
                <a:schemeClr val="tx1"/>
              </a:solidFill>
            </a:rPr>
            <a:t>Officer</a:t>
          </a:r>
        </a:p>
      </dsp:txBody>
      <dsp:txXfrm>
        <a:off x="3734190" y="33814"/>
        <a:ext cx="1070057" cy="2399528"/>
      </dsp:txXfrm>
    </dsp:sp>
    <dsp:sp modelId="{714E553F-8CE2-4FCF-BDC0-7F8AC17808A6}">
      <dsp:nvSpPr>
        <dsp:cNvPr id="0" name=""/>
        <dsp:cNvSpPr/>
      </dsp:nvSpPr>
      <dsp:spPr>
        <a:xfrm>
          <a:off x="4933016" y="523"/>
          <a:ext cx="1218909" cy="2466110"/>
        </a:xfrm>
        <a:prstGeom prst="roundRect">
          <a:avLst>
            <a:gd name="adj" fmla="val 10000"/>
          </a:avLst>
        </a:prstGeom>
        <a:solidFill>
          <a:schemeClr val="accent1">
            <a:alpha val="7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0" kern="1200" dirty="0">
              <a:solidFill>
                <a:schemeClr val="tx1"/>
              </a:solidFill>
            </a:rPr>
            <a:t>Sr. Vice President,</a:t>
          </a:r>
        </a:p>
        <a:p>
          <a:pPr marL="0" lvl="0" indent="0" algn="ctr" defTabSz="622300">
            <a:lnSpc>
              <a:spcPct val="90000"/>
            </a:lnSpc>
            <a:spcBef>
              <a:spcPct val="0"/>
            </a:spcBef>
            <a:spcAft>
              <a:spcPct val="35000"/>
            </a:spcAft>
            <a:buNone/>
          </a:pPr>
          <a:r>
            <a:rPr lang="en-US" sz="1400" b="0" kern="1200" dirty="0">
              <a:solidFill>
                <a:schemeClr val="tx1"/>
              </a:solidFill>
            </a:rPr>
            <a:t> Mobility </a:t>
          </a:r>
        </a:p>
        <a:p>
          <a:pPr marL="0" lvl="0" indent="0" algn="ctr" defTabSz="622300">
            <a:lnSpc>
              <a:spcPct val="90000"/>
            </a:lnSpc>
            <a:spcBef>
              <a:spcPct val="0"/>
            </a:spcBef>
            <a:spcAft>
              <a:spcPct val="35000"/>
            </a:spcAft>
            <a:buNone/>
          </a:pPr>
          <a:r>
            <a:rPr lang="en-US" sz="1400" b="0" kern="1200" dirty="0">
              <a:solidFill>
                <a:schemeClr val="tx1"/>
              </a:solidFill>
            </a:rPr>
            <a:t>&amp; </a:t>
          </a:r>
        </a:p>
        <a:p>
          <a:pPr marL="0" lvl="0" indent="0" algn="ctr" defTabSz="622300">
            <a:lnSpc>
              <a:spcPct val="90000"/>
            </a:lnSpc>
            <a:spcBef>
              <a:spcPct val="0"/>
            </a:spcBef>
            <a:spcAft>
              <a:spcPct val="35000"/>
            </a:spcAft>
            <a:buNone/>
          </a:pPr>
          <a:r>
            <a:rPr lang="en-US" sz="1400" b="0" kern="1200" dirty="0">
              <a:solidFill>
                <a:schemeClr val="tx1"/>
              </a:solidFill>
            </a:rPr>
            <a:t>Business Operations</a:t>
          </a:r>
        </a:p>
      </dsp:txBody>
      <dsp:txXfrm>
        <a:off x="4968717" y="36224"/>
        <a:ext cx="1147507" cy="2394708"/>
      </dsp:txXfrm>
    </dsp:sp>
    <dsp:sp modelId="{D53972B6-C187-4E79-8224-B9EC1FF01DE7}">
      <dsp:nvSpPr>
        <dsp:cNvPr id="0" name=""/>
        <dsp:cNvSpPr/>
      </dsp:nvSpPr>
      <dsp:spPr>
        <a:xfrm>
          <a:off x="6247404" y="523"/>
          <a:ext cx="1136639" cy="2466110"/>
        </a:xfrm>
        <a:prstGeom prst="roundRect">
          <a:avLst>
            <a:gd name="adj" fmla="val 10000"/>
          </a:avLst>
        </a:prstGeom>
        <a:solidFill>
          <a:schemeClr val="accent1">
            <a:alpha val="7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0" kern="1200" dirty="0">
              <a:solidFill>
                <a:schemeClr val="tx1"/>
              </a:solidFill>
            </a:rPr>
            <a:t>Vice </a:t>
          </a:r>
        </a:p>
        <a:p>
          <a:pPr marL="0" lvl="0" indent="0" algn="ctr" defTabSz="622300">
            <a:lnSpc>
              <a:spcPct val="90000"/>
            </a:lnSpc>
            <a:spcBef>
              <a:spcPct val="0"/>
            </a:spcBef>
            <a:spcAft>
              <a:spcPct val="35000"/>
            </a:spcAft>
            <a:buNone/>
          </a:pPr>
          <a:r>
            <a:rPr lang="en-US" sz="1400" b="0" kern="1200" dirty="0">
              <a:solidFill>
                <a:schemeClr val="tx1"/>
              </a:solidFill>
            </a:rPr>
            <a:t>President</a:t>
          </a:r>
        </a:p>
      </dsp:txBody>
      <dsp:txXfrm>
        <a:off x="6280695" y="33814"/>
        <a:ext cx="1070057" cy="2399528"/>
      </dsp:txXfrm>
    </dsp:sp>
    <dsp:sp modelId="{A296DDEE-F352-4525-AF40-90940B05091B}">
      <dsp:nvSpPr>
        <dsp:cNvPr id="0" name=""/>
        <dsp:cNvSpPr/>
      </dsp:nvSpPr>
      <dsp:spPr>
        <a:xfrm>
          <a:off x="7479521" y="523"/>
          <a:ext cx="1136639" cy="2466110"/>
        </a:xfrm>
        <a:prstGeom prst="roundRect">
          <a:avLst>
            <a:gd name="adj" fmla="val 10000"/>
          </a:avLst>
        </a:prstGeom>
        <a:solidFill>
          <a:schemeClr val="accent1">
            <a:alpha val="7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0" kern="1200" dirty="0">
              <a:solidFill>
                <a:schemeClr val="tx1"/>
              </a:solidFill>
            </a:rPr>
            <a:t>Head </a:t>
          </a:r>
        </a:p>
        <a:p>
          <a:pPr marL="0" lvl="0" indent="0" algn="ctr" defTabSz="622300">
            <a:lnSpc>
              <a:spcPct val="90000"/>
            </a:lnSpc>
            <a:spcBef>
              <a:spcPct val="0"/>
            </a:spcBef>
            <a:spcAft>
              <a:spcPct val="35000"/>
            </a:spcAft>
            <a:buNone/>
          </a:pPr>
          <a:r>
            <a:rPr lang="en-US" sz="1400" b="0" kern="1200" dirty="0">
              <a:solidFill>
                <a:schemeClr val="tx1"/>
              </a:solidFill>
            </a:rPr>
            <a:t>of Advanced Technologies</a:t>
          </a:r>
        </a:p>
      </dsp:txBody>
      <dsp:txXfrm>
        <a:off x="7512812" y="33814"/>
        <a:ext cx="1070057" cy="2399528"/>
      </dsp:txXfrm>
    </dsp:sp>
    <dsp:sp modelId="{72302A7E-AE28-4AEA-8714-45287180E307}">
      <dsp:nvSpPr>
        <dsp:cNvPr id="0" name=""/>
        <dsp:cNvSpPr/>
      </dsp:nvSpPr>
      <dsp:spPr>
        <a:xfrm>
          <a:off x="8711638" y="523"/>
          <a:ext cx="1136639" cy="2466110"/>
        </a:xfrm>
        <a:prstGeom prst="roundRect">
          <a:avLst>
            <a:gd name="adj" fmla="val 10000"/>
          </a:avLst>
        </a:prstGeom>
        <a:solidFill>
          <a:schemeClr val="accent1">
            <a:alpha val="7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0" kern="1200" dirty="0">
              <a:solidFill>
                <a:schemeClr val="tx1"/>
              </a:solidFill>
            </a:rPr>
            <a:t>Sr. Vice President,</a:t>
          </a:r>
        </a:p>
        <a:p>
          <a:pPr marL="0" lvl="0" indent="0" algn="ctr" defTabSz="622300">
            <a:lnSpc>
              <a:spcPct val="90000"/>
            </a:lnSpc>
            <a:spcBef>
              <a:spcPct val="0"/>
            </a:spcBef>
            <a:spcAft>
              <a:spcPct val="35000"/>
            </a:spcAft>
            <a:buNone/>
          </a:pPr>
          <a:r>
            <a:rPr lang="en-US" sz="1400" b="0" kern="1200" dirty="0">
              <a:solidFill>
                <a:schemeClr val="tx1"/>
              </a:solidFill>
            </a:rPr>
            <a:t> Marketing &amp; </a:t>
          </a:r>
        </a:p>
        <a:p>
          <a:pPr marL="0" lvl="0" indent="0" algn="ctr" defTabSz="622300">
            <a:lnSpc>
              <a:spcPct val="90000"/>
            </a:lnSpc>
            <a:spcBef>
              <a:spcPct val="0"/>
            </a:spcBef>
            <a:spcAft>
              <a:spcPct val="35000"/>
            </a:spcAft>
            <a:buNone/>
          </a:pPr>
          <a:r>
            <a:rPr lang="en-US" sz="1400" b="0" kern="1200" dirty="0">
              <a:solidFill>
                <a:schemeClr val="tx1"/>
              </a:solidFill>
            </a:rPr>
            <a:t>Public Affairs</a:t>
          </a:r>
        </a:p>
      </dsp:txBody>
      <dsp:txXfrm>
        <a:off x="8744929" y="33814"/>
        <a:ext cx="1070057" cy="2399528"/>
      </dsp:txXfrm>
    </dsp:sp>
    <dsp:sp modelId="{A9FE6CAE-C393-4B58-A8A0-ACD9F5E06944}">
      <dsp:nvSpPr>
        <dsp:cNvPr id="0" name=""/>
        <dsp:cNvSpPr/>
      </dsp:nvSpPr>
      <dsp:spPr>
        <a:xfrm>
          <a:off x="9943756" y="523"/>
          <a:ext cx="1136639" cy="2466110"/>
        </a:xfrm>
        <a:prstGeom prst="roundRect">
          <a:avLst>
            <a:gd name="adj" fmla="val 10000"/>
          </a:avLst>
        </a:prstGeom>
        <a:solidFill>
          <a:schemeClr val="accent1">
            <a:alpha val="7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0" kern="1200" dirty="0">
              <a:solidFill>
                <a:schemeClr val="tx1"/>
              </a:solidFill>
            </a:rPr>
            <a:t>Chief Diversity</a:t>
          </a:r>
        </a:p>
        <a:p>
          <a:pPr marL="0" lvl="0" indent="0" algn="ctr" defTabSz="622300">
            <a:lnSpc>
              <a:spcPct val="90000"/>
            </a:lnSpc>
            <a:spcBef>
              <a:spcPct val="0"/>
            </a:spcBef>
            <a:spcAft>
              <a:spcPct val="35000"/>
            </a:spcAft>
            <a:buNone/>
          </a:pPr>
          <a:r>
            <a:rPr lang="en-US" sz="1400" b="0" kern="1200" dirty="0">
              <a:solidFill>
                <a:schemeClr val="tx1"/>
              </a:solidFill>
            </a:rPr>
            <a:t> and </a:t>
          </a:r>
        </a:p>
        <a:p>
          <a:pPr marL="0" lvl="0" indent="0" algn="ctr" defTabSz="622300">
            <a:lnSpc>
              <a:spcPct val="90000"/>
            </a:lnSpc>
            <a:spcBef>
              <a:spcPct val="0"/>
            </a:spcBef>
            <a:spcAft>
              <a:spcPct val="35000"/>
            </a:spcAft>
            <a:buNone/>
          </a:pPr>
          <a:r>
            <a:rPr lang="en-US" sz="1400" b="0" kern="1200" dirty="0">
              <a:solidFill>
                <a:schemeClr val="tx1"/>
              </a:solidFill>
            </a:rPr>
            <a:t>Inclusion Officer</a:t>
          </a:r>
        </a:p>
      </dsp:txBody>
      <dsp:txXfrm>
        <a:off x="9977047" y="33814"/>
        <a:ext cx="1070057" cy="239952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D96397-2B87-4865-B374-7619CB8F9D04}">
      <dsp:nvSpPr>
        <dsp:cNvPr id="0" name=""/>
        <dsp:cNvSpPr/>
      </dsp:nvSpPr>
      <dsp:spPr>
        <a:xfrm>
          <a:off x="1413018" y="269704"/>
          <a:ext cx="3485415" cy="3485415"/>
        </a:xfrm>
        <a:prstGeom prst="pie">
          <a:avLst>
            <a:gd name="adj1" fmla="val 16200000"/>
            <a:gd name="adj2" fmla="val 1800000"/>
          </a:avLst>
        </a:prstGeom>
        <a:gradFill rotWithShape="0">
          <a:gsLst>
            <a:gs pos="0">
              <a:schemeClr val="accent1">
                <a:hueOff val="0"/>
                <a:satOff val="0"/>
                <a:lumOff val="0"/>
                <a:alphaOff val="0"/>
                <a:tint val="98000"/>
                <a:lumMod val="114000"/>
              </a:schemeClr>
            </a:gs>
            <a:gs pos="100000">
              <a:schemeClr val="accent1">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US" sz="2100" b="1" kern="1200" dirty="0">
              <a:solidFill>
                <a:schemeClr val="tx1"/>
              </a:solidFill>
            </a:rPr>
            <a:t>Logic</a:t>
          </a:r>
        </a:p>
      </dsp:txBody>
      <dsp:txXfrm>
        <a:off x="3249915" y="1008280"/>
        <a:ext cx="1244791" cy="1037326"/>
      </dsp:txXfrm>
    </dsp:sp>
    <dsp:sp modelId="{F6132EC8-8088-42E2-A63C-D51D92E6E581}">
      <dsp:nvSpPr>
        <dsp:cNvPr id="0" name=""/>
        <dsp:cNvSpPr/>
      </dsp:nvSpPr>
      <dsp:spPr>
        <a:xfrm>
          <a:off x="1341235" y="394183"/>
          <a:ext cx="3485415" cy="3485415"/>
        </a:xfrm>
        <a:prstGeom prst="pie">
          <a:avLst>
            <a:gd name="adj1" fmla="val 1800000"/>
            <a:gd name="adj2" fmla="val 9000000"/>
          </a:avLst>
        </a:prstGeom>
        <a:gradFill rotWithShape="0">
          <a:gsLst>
            <a:gs pos="0">
              <a:schemeClr val="accent1">
                <a:hueOff val="0"/>
                <a:satOff val="0"/>
                <a:lumOff val="0"/>
                <a:alphaOff val="0"/>
                <a:tint val="98000"/>
                <a:lumMod val="114000"/>
              </a:schemeClr>
            </a:gs>
            <a:gs pos="100000">
              <a:schemeClr val="accent1">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US" sz="2100" b="1" kern="1200" dirty="0">
              <a:solidFill>
                <a:schemeClr val="tx1"/>
              </a:solidFill>
            </a:rPr>
            <a:t>Authenticity</a:t>
          </a:r>
        </a:p>
      </dsp:txBody>
      <dsp:txXfrm>
        <a:off x="2171096" y="2655554"/>
        <a:ext cx="1867186" cy="912846"/>
      </dsp:txXfrm>
    </dsp:sp>
    <dsp:sp modelId="{5BF379A4-9B30-4423-AFF1-35A746511AED}">
      <dsp:nvSpPr>
        <dsp:cNvPr id="0" name=""/>
        <dsp:cNvSpPr/>
      </dsp:nvSpPr>
      <dsp:spPr>
        <a:xfrm>
          <a:off x="1269452" y="269704"/>
          <a:ext cx="3485415" cy="3485415"/>
        </a:xfrm>
        <a:prstGeom prst="pie">
          <a:avLst>
            <a:gd name="adj1" fmla="val 9000000"/>
            <a:gd name="adj2" fmla="val 16200000"/>
          </a:avLst>
        </a:prstGeom>
        <a:gradFill rotWithShape="0">
          <a:gsLst>
            <a:gs pos="0">
              <a:schemeClr val="accent1">
                <a:hueOff val="0"/>
                <a:satOff val="0"/>
                <a:lumOff val="0"/>
                <a:alphaOff val="0"/>
                <a:tint val="98000"/>
                <a:lumMod val="114000"/>
              </a:schemeClr>
            </a:gs>
            <a:gs pos="100000">
              <a:schemeClr val="accent1">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US" sz="2100" b="1" kern="1200" dirty="0">
              <a:solidFill>
                <a:schemeClr val="tx1"/>
              </a:solidFill>
            </a:rPr>
            <a:t>Empathy</a:t>
          </a:r>
        </a:p>
      </dsp:txBody>
      <dsp:txXfrm>
        <a:off x="1673180" y="1008280"/>
        <a:ext cx="1244791" cy="1037326"/>
      </dsp:txXfrm>
    </dsp:sp>
    <dsp:sp modelId="{496019FE-3CB8-46A8-852F-3E51101BF35B}">
      <dsp:nvSpPr>
        <dsp:cNvPr id="0" name=""/>
        <dsp:cNvSpPr/>
      </dsp:nvSpPr>
      <dsp:spPr>
        <a:xfrm>
          <a:off x="1197542" y="53940"/>
          <a:ext cx="3916942" cy="3916942"/>
        </a:xfrm>
        <a:prstGeom prst="circularArrow">
          <a:avLst>
            <a:gd name="adj1" fmla="val 5085"/>
            <a:gd name="adj2" fmla="val 327528"/>
            <a:gd name="adj3" fmla="val 1472472"/>
            <a:gd name="adj4" fmla="val 16199432"/>
            <a:gd name="adj5" fmla="val 5932"/>
          </a:avLst>
        </a:prstGeom>
        <a:gradFill rotWithShape="0">
          <a:gsLst>
            <a:gs pos="0">
              <a:schemeClr val="accent1">
                <a:tint val="60000"/>
                <a:hueOff val="0"/>
                <a:satOff val="0"/>
                <a:lumOff val="0"/>
                <a:alphaOff val="0"/>
                <a:tint val="98000"/>
                <a:lumMod val="114000"/>
              </a:schemeClr>
            </a:gs>
            <a:gs pos="100000">
              <a:schemeClr val="accent1">
                <a:tint val="60000"/>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sp>
    <dsp:sp modelId="{CA85062B-65D7-48F4-99F9-AA32322AA6D6}">
      <dsp:nvSpPr>
        <dsp:cNvPr id="0" name=""/>
        <dsp:cNvSpPr/>
      </dsp:nvSpPr>
      <dsp:spPr>
        <a:xfrm>
          <a:off x="1125472" y="178199"/>
          <a:ext cx="3916942" cy="3916942"/>
        </a:xfrm>
        <a:prstGeom prst="circularArrow">
          <a:avLst>
            <a:gd name="adj1" fmla="val 5085"/>
            <a:gd name="adj2" fmla="val 327528"/>
            <a:gd name="adj3" fmla="val 8671970"/>
            <a:gd name="adj4" fmla="val 1800502"/>
            <a:gd name="adj5" fmla="val 5932"/>
          </a:avLst>
        </a:prstGeom>
        <a:gradFill rotWithShape="0">
          <a:gsLst>
            <a:gs pos="0">
              <a:schemeClr val="accent1">
                <a:tint val="60000"/>
                <a:hueOff val="0"/>
                <a:satOff val="0"/>
                <a:lumOff val="0"/>
                <a:alphaOff val="0"/>
                <a:tint val="98000"/>
                <a:lumMod val="114000"/>
              </a:schemeClr>
            </a:gs>
            <a:gs pos="100000">
              <a:schemeClr val="accent1">
                <a:tint val="60000"/>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sp>
    <dsp:sp modelId="{DD883537-5298-43A7-9E03-57EE61650DA9}">
      <dsp:nvSpPr>
        <dsp:cNvPr id="0" name=""/>
        <dsp:cNvSpPr/>
      </dsp:nvSpPr>
      <dsp:spPr>
        <a:xfrm>
          <a:off x="1053401" y="53940"/>
          <a:ext cx="3916942" cy="3916942"/>
        </a:xfrm>
        <a:prstGeom prst="circularArrow">
          <a:avLst>
            <a:gd name="adj1" fmla="val 5085"/>
            <a:gd name="adj2" fmla="val 327528"/>
            <a:gd name="adj3" fmla="val 15873039"/>
            <a:gd name="adj4" fmla="val 9000000"/>
            <a:gd name="adj5" fmla="val 5932"/>
          </a:avLst>
        </a:prstGeom>
        <a:gradFill rotWithShape="0">
          <a:gsLst>
            <a:gs pos="0">
              <a:schemeClr val="accent1">
                <a:tint val="60000"/>
                <a:hueOff val="0"/>
                <a:satOff val="0"/>
                <a:lumOff val="0"/>
                <a:alphaOff val="0"/>
                <a:tint val="98000"/>
                <a:lumMod val="114000"/>
              </a:schemeClr>
            </a:gs>
            <a:gs pos="100000">
              <a:schemeClr val="accent1">
                <a:tint val="60000"/>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532A5F-1839-4B91-9AA7-D85839A045EF}">
      <dsp:nvSpPr>
        <dsp:cNvPr id="0" name=""/>
        <dsp:cNvSpPr/>
      </dsp:nvSpPr>
      <dsp:spPr>
        <a:xfrm>
          <a:off x="3184245" y="2119510"/>
          <a:ext cx="696887" cy="91440"/>
        </a:xfrm>
        <a:custGeom>
          <a:avLst/>
          <a:gdLst/>
          <a:ahLst/>
          <a:cxnLst/>
          <a:rect l="0" t="0" r="0" b="0"/>
          <a:pathLst>
            <a:path>
              <a:moveTo>
                <a:pt x="0" y="45720"/>
              </a:moveTo>
              <a:lnTo>
                <a:pt x="696887" y="45720"/>
              </a:lnTo>
            </a:path>
          </a:pathLst>
        </a:custGeom>
        <a:noFill/>
        <a:ln w="9525" cap="rnd" cmpd="sng" algn="ctr">
          <a:solidFill>
            <a:schemeClr val="accent1">
              <a:shade val="90000"/>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3514501" y="2161589"/>
        <a:ext cx="36374" cy="7281"/>
      </dsp:txXfrm>
    </dsp:sp>
    <dsp:sp modelId="{B2005DF4-66E0-417A-8522-3E0C2AE084AC}">
      <dsp:nvSpPr>
        <dsp:cNvPr id="0" name=""/>
        <dsp:cNvSpPr/>
      </dsp:nvSpPr>
      <dsp:spPr>
        <a:xfrm>
          <a:off x="23057" y="38108"/>
          <a:ext cx="3162987" cy="4254243"/>
        </a:xfrm>
        <a:prstGeom prst="rect">
          <a:avLst/>
        </a:prstGeom>
        <a:solidFill>
          <a:schemeClr val="accent1">
            <a:shade val="5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l" defTabSz="800100">
            <a:lnSpc>
              <a:spcPct val="90000"/>
            </a:lnSpc>
            <a:spcBef>
              <a:spcPct val="0"/>
            </a:spcBef>
            <a:spcAft>
              <a:spcPct val="35000"/>
            </a:spcAft>
            <a:buNone/>
          </a:pPr>
          <a:r>
            <a:rPr lang="en-US" sz="1800" b="1" kern="1200" dirty="0"/>
            <a:t>Guiding Coalition</a:t>
          </a:r>
        </a:p>
        <a:p>
          <a:pPr marL="171450" lvl="1" indent="-171450" algn="l" defTabSz="800100">
            <a:lnSpc>
              <a:spcPct val="150000"/>
            </a:lnSpc>
            <a:spcBef>
              <a:spcPct val="0"/>
            </a:spcBef>
            <a:spcAft>
              <a:spcPct val="15000"/>
            </a:spcAft>
            <a:buFont typeface="Arial" panose="020B0604020202020204" pitchFamily="34" charset="0"/>
            <a:buChar char="•"/>
          </a:pPr>
          <a:r>
            <a:rPr lang="en-US" sz="1800" kern="1200" dirty="0"/>
            <a:t>Commit</a:t>
          </a:r>
        </a:p>
        <a:p>
          <a:pPr marL="171450" lvl="1" indent="-171450" algn="l" defTabSz="800100">
            <a:lnSpc>
              <a:spcPct val="150000"/>
            </a:lnSpc>
            <a:spcBef>
              <a:spcPct val="0"/>
            </a:spcBef>
            <a:spcAft>
              <a:spcPct val="15000"/>
            </a:spcAft>
            <a:buFont typeface="Arial" panose="020B0604020202020204" pitchFamily="34" charset="0"/>
            <a:buChar char="•"/>
          </a:pPr>
          <a:r>
            <a:rPr lang="en-US" sz="1800" kern="1200" dirty="0"/>
            <a:t>Model</a:t>
          </a:r>
        </a:p>
        <a:p>
          <a:pPr marL="171450" lvl="1" indent="-171450" algn="l" defTabSz="800100">
            <a:lnSpc>
              <a:spcPct val="150000"/>
            </a:lnSpc>
            <a:spcBef>
              <a:spcPct val="0"/>
            </a:spcBef>
            <a:spcAft>
              <a:spcPct val="15000"/>
            </a:spcAft>
            <a:buFont typeface="Arial" panose="020B0604020202020204" pitchFamily="34" charset="0"/>
            <a:buChar char="•"/>
          </a:pPr>
          <a:r>
            <a:rPr lang="en-US" sz="1800" kern="1200" dirty="0"/>
            <a:t>Teach</a:t>
          </a:r>
        </a:p>
      </dsp:txBody>
      <dsp:txXfrm>
        <a:off x="23057" y="38108"/>
        <a:ext cx="3162987" cy="4254243"/>
      </dsp:txXfrm>
    </dsp:sp>
    <dsp:sp modelId="{53DFD1D1-7EA0-4C79-ADC3-E11686B4D2D0}">
      <dsp:nvSpPr>
        <dsp:cNvPr id="0" name=""/>
        <dsp:cNvSpPr/>
      </dsp:nvSpPr>
      <dsp:spPr>
        <a:xfrm>
          <a:off x="7074720" y="2119510"/>
          <a:ext cx="696887" cy="91440"/>
        </a:xfrm>
        <a:custGeom>
          <a:avLst/>
          <a:gdLst/>
          <a:ahLst/>
          <a:cxnLst/>
          <a:rect l="0" t="0" r="0" b="0"/>
          <a:pathLst>
            <a:path>
              <a:moveTo>
                <a:pt x="0" y="45720"/>
              </a:moveTo>
              <a:lnTo>
                <a:pt x="696887" y="45720"/>
              </a:lnTo>
            </a:path>
          </a:pathLst>
        </a:custGeom>
        <a:noFill/>
        <a:ln w="9525" cap="rnd" cmpd="sng" algn="ctr">
          <a:solidFill>
            <a:schemeClr val="accent1">
              <a:shade val="90000"/>
              <a:hueOff val="-157462"/>
              <a:satOff val="-1675"/>
              <a:lumOff val="2352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7404976" y="2161589"/>
        <a:ext cx="36374" cy="7281"/>
      </dsp:txXfrm>
    </dsp:sp>
    <dsp:sp modelId="{86CB88B4-49F5-4DE9-8845-E6B08886F21C}">
      <dsp:nvSpPr>
        <dsp:cNvPr id="0" name=""/>
        <dsp:cNvSpPr/>
      </dsp:nvSpPr>
      <dsp:spPr>
        <a:xfrm>
          <a:off x="3913532" y="12279"/>
          <a:ext cx="3162987" cy="4305901"/>
        </a:xfrm>
        <a:prstGeom prst="rect">
          <a:avLst/>
        </a:prstGeom>
        <a:solidFill>
          <a:schemeClr val="accent1">
            <a:shade val="50000"/>
            <a:hueOff val="-98956"/>
            <a:satOff val="6977"/>
            <a:lumOff val="24277"/>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l" defTabSz="800100">
            <a:lnSpc>
              <a:spcPct val="90000"/>
            </a:lnSpc>
            <a:spcBef>
              <a:spcPct val="0"/>
            </a:spcBef>
            <a:spcAft>
              <a:spcPct val="35000"/>
            </a:spcAft>
            <a:buNone/>
          </a:pPr>
          <a:r>
            <a:rPr lang="en-US" sz="1800" b="1" kern="1200" dirty="0"/>
            <a:t>Campaign</a:t>
          </a:r>
        </a:p>
        <a:p>
          <a:pPr marL="171450" lvl="1" indent="-171450" algn="l" defTabSz="800100">
            <a:lnSpc>
              <a:spcPct val="150000"/>
            </a:lnSpc>
            <a:spcBef>
              <a:spcPct val="0"/>
            </a:spcBef>
            <a:spcAft>
              <a:spcPct val="15000"/>
            </a:spcAft>
            <a:buFont typeface="Arial" panose="020B0604020202020204" pitchFamily="34" charset="0"/>
            <a:buChar char="•"/>
          </a:pPr>
          <a:r>
            <a:rPr lang="en-US" sz="1800" kern="1200" dirty="0"/>
            <a:t>Print &amp; Video Materials</a:t>
          </a:r>
        </a:p>
        <a:p>
          <a:pPr marL="171450" lvl="1" indent="-171450" algn="l" defTabSz="800100">
            <a:lnSpc>
              <a:spcPct val="150000"/>
            </a:lnSpc>
            <a:spcBef>
              <a:spcPct val="0"/>
            </a:spcBef>
            <a:spcAft>
              <a:spcPct val="15000"/>
            </a:spcAft>
            <a:buFont typeface="Arial" panose="020B0604020202020204" pitchFamily="34" charset="0"/>
            <a:buChar char="•"/>
          </a:pPr>
          <a:r>
            <a:rPr lang="en-US" sz="1800" kern="1200" dirty="0"/>
            <a:t>Social Media</a:t>
          </a:r>
        </a:p>
        <a:p>
          <a:pPr marL="171450" lvl="1" indent="-171450" algn="l" defTabSz="800100">
            <a:lnSpc>
              <a:spcPct val="150000"/>
            </a:lnSpc>
            <a:spcBef>
              <a:spcPct val="0"/>
            </a:spcBef>
            <a:spcAft>
              <a:spcPct val="15000"/>
            </a:spcAft>
            <a:buFont typeface="Arial" panose="020B0604020202020204" pitchFamily="34" charset="0"/>
            <a:buChar char="•"/>
          </a:pPr>
          <a:r>
            <a:rPr lang="en-US" sz="1800" kern="1200" dirty="0"/>
            <a:t>Billboards</a:t>
          </a:r>
        </a:p>
        <a:p>
          <a:pPr marL="171450" lvl="1" indent="-171450" algn="l" defTabSz="800100">
            <a:lnSpc>
              <a:spcPct val="150000"/>
            </a:lnSpc>
            <a:spcBef>
              <a:spcPct val="0"/>
            </a:spcBef>
            <a:spcAft>
              <a:spcPct val="15000"/>
            </a:spcAft>
            <a:buFont typeface="Arial" panose="020B0604020202020204" pitchFamily="34" charset="0"/>
            <a:buChar char="•"/>
          </a:pPr>
          <a:r>
            <a:rPr lang="en-US" sz="1800" kern="1200" dirty="0"/>
            <a:t>Town Hall Meetings</a:t>
          </a:r>
        </a:p>
        <a:p>
          <a:pPr marL="171450" lvl="1" indent="-171450" algn="l" defTabSz="800100">
            <a:lnSpc>
              <a:spcPct val="150000"/>
            </a:lnSpc>
            <a:spcBef>
              <a:spcPct val="0"/>
            </a:spcBef>
            <a:spcAft>
              <a:spcPct val="15000"/>
            </a:spcAft>
            <a:buFont typeface="Arial" panose="020B0604020202020204" pitchFamily="34" charset="0"/>
            <a:buChar char="•"/>
          </a:pPr>
          <a:r>
            <a:rPr lang="en-US" sz="1800" kern="1200" dirty="0"/>
            <a:t>Conferences</a:t>
          </a:r>
        </a:p>
        <a:p>
          <a:pPr marL="171450" lvl="1" indent="-171450" algn="l" defTabSz="800100">
            <a:lnSpc>
              <a:spcPct val="150000"/>
            </a:lnSpc>
            <a:spcBef>
              <a:spcPct val="0"/>
            </a:spcBef>
            <a:spcAft>
              <a:spcPct val="15000"/>
            </a:spcAft>
            <a:buFont typeface="Arial" panose="020B0604020202020204" pitchFamily="34" charset="0"/>
            <a:buChar char="•"/>
          </a:pPr>
          <a:r>
            <a:rPr lang="en-US" sz="1800" kern="1200" dirty="0"/>
            <a:t>New Hires</a:t>
          </a:r>
        </a:p>
        <a:p>
          <a:pPr marL="171450" lvl="1" indent="-171450" algn="l" defTabSz="800100">
            <a:lnSpc>
              <a:spcPct val="150000"/>
            </a:lnSpc>
            <a:spcBef>
              <a:spcPct val="0"/>
            </a:spcBef>
            <a:spcAft>
              <a:spcPct val="15000"/>
            </a:spcAft>
            <a:buFont typeface="Arial" panose="020B0604020202020204" pitchFamily="34" charset="0"/>
            <a:buChar char="•"/>
          </a:pPr>
          <a:r>
            <a:rPr lang="en-US" sz="1800" kern="1200" dirty="0"/>
            <a:t>Change Officers</a:t>
          </a:r>
        </a:p>
        <a:p>
          <a:pPr marL="171450" lvl="1" indent="-171450" algn="l" defTabSz="800100">
            <a:lnSpc>
              <a:spcPct val="150000"/>
            </a:lnSpc>
            <a:spcBef>
              <a:spcPct val="0"/>
            </a:spcBef>
            <a:spcAft>
              <a:spcPct val="15000"/>
            </a:spcAft>
            <a:buFont typeface="Arial" panose="020B0604020202020204" pitchFamily="34" charset="0"/>
            <a:buChar char="•"/>
          </a:pPr>
          <a:r>
            <a:rPr lang="en-US" sz="1800" kern="1200" dirty="0"/>
            <a:t>Training</a:t>
          </a:r>
        </a:p>
      </dsp:txBody>
      <dsp:txXfrm>
        <a:off x="3913532" y="12279"/>
        <a:ext cx="3162987" cy="4305901"/>
      </dsp:txXfrm>
    </dsp:sp>
    <dsp:sp modelId="{26C8FEA0-0216-492B-AE18-7CA1E12755F3}">
      <dsp:nvSpPr>
        <dsp:cNvPr id="0" name=""/>
        <dsp:cNvSpPr/>
      </dsp:nvSpPr>
      <dsp:spPr>
        <a:xfrm>
          <a:off x="7804007" y="3663"/>
          <a:ext cx="3162987" cy="4323133"/>
        </a:xfrm>
        <a:prstGeom prst="rect">
          <a:avLst/>
        </a:prstGeom>
        <a:solidFill>
          <a:schemeClr val="accent1">
            <a:shade val="50000"/>
            <a:hueOff val="-98956"/>
            <a:satOff val="6977"/>
            <a:lumOff val="24277"/>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l" defTabSz="800100">
            <a:lnSpc>
              <a:spcPct val="90000"/>
            </a:lnSpc>
            <a:spcBef>
              <a:spcPct val="0"/>
            </a:spcBef>
            <a:spcAft>
              <a:spcPct val="35000"/>
            </a:spcAft>
            <a:buNone/>
          </a:pPr>
          <a:r>
            <a:rPr lang="en-US" sz="1800" b="1" kern="1200" dirty="0"/>
            <a:t>Feedback</a:t>
          </a:r>
        </a:p>
        <a:p>
          <a:pPr marL="171450" lvl="1" indent="-171450" algn="l" defTabSz="800100">
            <a:lnSpc>
              <a:spcPct val="150000"/>
            </a:lnSpc>
            <a:spcBef>
              <a:spcPct val="0"/>
            </a:spcBef>
            <a:spcAft>
              <a:spcPct val="15000"/>
            </a:spcAft>
            <a:buFont typeface="Arial" panose="020B0604020202020204" pitchFamily="34" charset="0"/>
            <a:buChar char="•"/>
          </a:pPr>
          <a:r>
            <a:rPr lang="en-US" sz="1800" kern="1200" dirty="0"/>
            <a:t>Monthly Meetings</a:t>
          </a:r>
        </a:p>
        <a:p>
          <a:pPr marL="171450" lvl="1" indent="-171450" algn="l" defTabSz="800100">
            <a:lnSpc>
              <a:spcPct val="150000"/>
            </a:lnSpc>
            <a:spcBef>
              <a:spcPct val="0"/>
            </a:spcBef>
            <a:spcAft>
              <a:spcPct val="15000"/>
            </a:spcAft>
            <a:buFont typeface="Arial" panose="020B0604020202020204" pitchFamily="34" charset="0"/>
            <a:buChar char="•"/>
          </a:pPr>
          <a:r>
            <a:rPr lang="en-US" sz="1800" kern="1200" dirty="0"/>
            <a:t>Surveys</a:t>
          </a:r>
        </a:p>
        <a:p>
          <a:pPr marL="171450" lvl="1" indent="-171450" algn="l" defTabSz="800100">
            <a:lnSpc>
              <a:spcPct val="150000"/>
            </a:lnSpc>
            <a:spcBef>
              <a:spcPct val="0"/>
            </a:spcBef>
            <a:spcAft>
              <a:spcPct val="15000"/>
            </a:spcAft>
            <a:buFont typeface="Arial" panose="020B0604020202020204" pitchFamily="34" charset="0"/>
            <a:buChar char="•"/>
          </a:pPr>
          <a:r>
            <a:rPr lang="en-US" sz="1800" kern="1200" dirty="0"/>
            <a:t>Key Performance Indicators</a:t>
          </a:r>
        </a:p>
      </dsp:txBody>
      <dsp:txXfrm>
        <a:off x="7804007" y="3663"/>
        <a:ext cx="3162987" cy="432313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0DE673-604E-4EE5-BEA3-3FEE44B12B54}">
      <dsp:nvSpPr>
        <dsp:cNvPr id="0" name=""/>
        <dsp:cNvSpPr/>
      </dsp:nvSpPr>
      <dsp:spPr>
        <a:xfrm>
          <a:off x="831370" y="0"/>
          <a:ext cx="9422202" cy="4106172"/>
        </a:xfrm>
        <a:prstGeom prst="rightArrow">
          <a:avLst/>
        </a:prstGeom>
        <a:solidFill>
          <a:schemeClr val="accent1">
            <a:tint val="5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693A505-C755-4449-ADB1-B546C5389E28}">
      <dsp:nvSpPr>
        <dsp:cNvPr id="0" name=""/>
        <dsp:cNvSpPr/>
      </dsp:nvSpPr>
      <dsp:spPr>
        <a:xfrm>
          <a:off x="3247" y="1231851"/>
          <a:ext cx="1955020" cy="1642468"/>
        </a:xfrm>
        <a:prstGeom prst="roundRect">
          <a:avLst/>
        </a:prstGeom>
        <a:solidFill>
          <a:schemeClr val="accent1">
            <a:shade val="5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Unknown</a:t>
          </a:r>
        </a:p>
      </dsp:txBody>
      <dsp:txXfrm>
        <a:off x="83426" y="1312030"/>
        <a:ext cx="1794662" cy="1482110"/>
      </dsp:txXfrm>
    </dsp:sp>
    <dsp:sp modelId="{8F5045DB-327B-4AB3-9EAA-39017026E9BF}">
      <dsp:nvSpPr>
        <dsp:cNvPr id="0" name=""/>
        <dsp:cNvSpPr/>
      </dsp:nvSpPr>
      <dsp:spPr>
        <a:xfrm>
          <a:off x="2284104" y="1231851"/>
          <a:ext cx="1955020" cy="1642468"/>
        </a:xfrm>
        <a:prstGeom prst="roundRect">
          <a:avLst/>
        </a:prstGeom>
        <a:solidFill>
          <a:schemeClr val="accent1">
            <a:shade val="50000"/>
            <a:hueOff val="-59374"/>
            <a:satOff val="4186"/>
            <a:lumOff val="14566"/>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Lack of Information</a:t>
          </a:r>
        </a:p>
      </dsp:txBody>
      <dsp:txXfrm>
        <a:off x="2364283" y="1312030"/>
        <a:ext cx="1794662" cy="1482110"/>
      </dsp:txXfrm>
    </dsp:sp>
    <dsp:sp modelId="{DE9F770B-911D-494E-8B57-54981F6772D7}">
      <dsp:nvSpPr>
        <dsp:cNvPr id="0" name=""/>
        <dsp:cNvSpPr/>
      </dsp:nvSpPr>
      <dsp:spPr>
        <a:xfrm>
          <a:off x="4564961" y="1231851"/>
          <a:ext cx="1955020" cy="1642468"/>
        </a:xfrm>
        <a:prstGeom prst="roundRect">
          <a:avLst/>
        </a:prstGeom>
        <a:solidFill>
          <a:schemeClr val="accent1">
            <a:shade val="50000"/>
            <a:hueOff val="-118748"/>
            <a:satOff val="8372"/>
            <a:lumOff val="29133"/>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Lack of Understanding</a:t>
          </a:r>
        </a:p>
      </dsp:txBody>
      <dsp:txXfrm>
        <a:off x="4645140" y="1312030"/>
        <a:ext cx="1794662" cy="1482110"/>
      </dsp:txXfrm>
    </dsp:sp>
    <dsp:sp modelId="{78547BA8-E18A-4A1D-B339-33548157F7DA}">
      <dsp:nvSpPr>
        <dsp:cNvPr id="0" name=""/>
        <dsp:cNvSpPr/>
      </dsp:nvSpPr>
      <dsp:spPr>
        <a:xfrm>
          <a:off x="6845818" y="1231851"/>
          <a:ext cx="1955020" cy="1642468"/>
        </a:xfrm>
        <a:prstGeom prst="roundRect">
          <a:avLst/>
        </a:prstGeom>
        <a:solidFill>
          <a:schemeClr val="accent1">
            <a:shade val="50000"/>
            <a:hueOff val="-118748"/>
            <a:satOff val="8372"/>
            <a:lumOff val="29133"/>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Lack of Trust</a:t>
          </a:r>
        </a:p>
      </dsp:txBody>
      <dsp:txXfrm>
        <a:off x="6925997" y="1312030"/>
        <a:ext cx="1794662" cy="1482110"/>
      </dsp:txXfrm>
    </dsp:sp>
    <dsp:sp modelId="{6ECA3BA9-9737-4F49-98A3-FB02670F88FA}">
      <dsp:nvSpPr>
        <dsp:cNvPr id="0" name=""/>
        <dsp:cNvSpPr/>
      </dsp:nvSpPr>
      <dsp:spPr>
        <a:xfrm>
          <a:off x="9126676" y="1231851"/>
          <a:ext cx="1955020" cy="1642468"/>
        </a:xfrm>
        <a:prstGeom prst="roundRect">
          <a:avLst/>
        </a:prstGeom>
        <a:solidFill>
          <a:schemeClr val="accent1">
            <a:shade val="50000"/>
            <a:hueOff val="-59374"/>
            <a:satOff val="4186"/>
            <a:lumOff val="14566"/>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Fear</a:t>
          </a:r>
        </a:p>
      </dsp:txBody>
      <dsp:txXfrm>
        <a:off x="9206855" y="1312030"/>
        <a:ext cx="1794662" cy="1482110"/>
      </dsp:txXfrm>
    </dsp:sp>
  </dsp:spTree>
</dsp:drawing>
</file>

<file path=ppt/diagrams/layout1.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architecture">
  <dgm:title val="Architecture Layout"/>
  <dgm:desc val="Use to show hierarchical relationships that build from the bottom up. This layout works well for showing architectural components or objects that build on other objects."/>
  <dgm:catLst>
    <dgm:cat type="hierarchy" pri="4500"/>
    <dgm:cat type="list" pri="24500"/>
    <dgm:cat type="relationship" pri="10500"/>
    <dgm:cat type="officeonline" pri="7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b"/>
        </dgm:alg>
      </dgm:if>
      <dgm:else name="Name3">
        <dgm:alg type="lin">
          <dgm:param type="linDir" val="fromR"/>
          <dgm:param type="nodeVertAlign" val="b"/>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B"/>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b"/>
              </dgm:alg>
            </dgm:if>
            <dgm:else name="Name10">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B"/>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b"/>
                    </dgm:alg>
                  </dgm:if>
                  <dgm:else name="Name17">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B"/>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b"/>
                          </dgm:alg>
                        </dgm:if>
                        <dgm:else name="Name24">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B"/>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b"/>
                                </dgm:alg>
                              </dgm:if>
                              <dgm:else name="Name30">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D8A2AE-F9F3-417E-9144-0D77D065EE8C}" type="datetimeFigureOut">
              <a:rPr lang="en-US" smtClean="0"/>
              <a:t>7/1/2020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347711-5514-4A57-8AC4-C46859413F42}" type="slidenum">
              <a:rPr lang="en-US" smtClean="0"/>
              <a:t>‹#›</a:t>
            </a:fld>
            <a:endParaRPr lang="en-US"/>
          </a:p>
        </p:txBody>
      </p:sp>
    </p:spTree>
    <p:extLst>
      <p:ext uri="{BB962C8B-B14F-4D97-AF65-F5344CB8AC3E}">
        <p14:creationId xmlns:p14="http://schemas.microsoft.com/office/powerpoint/2010/main" val="41170445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0347711-5514-4A57-8AC4-C46859413F42}" type="slidenum">
              <a:rPr lang="en-US" smtClean="0"/>
              <a:t>1</a:t>
            </a:fld>
            <a:endParaRPr lang="en-US"/>
          </a:p>
        </p:txBody>
      </p:sp>
    </p:spTree>
    <p:extLst>
      <p:ext uri="{BB962C8B-B14F-4D97-AF65-F5344CB8AC3E}">
        <p14:creationId xmlns:p14="http://schemas.microsoft.com/office/powerpoint/2010/main" val="35948814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Uber’s abrupt and unconventional entrance into the transportation industry encountered resistance by regulatory agencies and vehicles for hire businesses.  Uber’s aggressive initiatives, focused on growth and revenue, were the perfect conditions for breeding unethical behaviors and resulting legal challenges.  The Guardian (2019) details Uber’s challenges with criminal investigations and legal liabilities, disgruntled drivers, and poor workplace culture.</a:t>
            </a:r>
          </a:p>
          <a:p>
            <a:r>
              <a:rPr lang="en-US" dirty="0"/>
              <a:t>Uber’s intervention to a transformational change begins with a sense of urgency.  Kotter (2008) identifies that a true sense of urgency requires heart and a true sense of passion and compassion, to right the wrongs and change the course of Uber’s future. The strategy to achieve the significant transformation must be as aggressive and focused as Uber’s efforts to grow exponentially. </a:t>
            </a:r>
          </a:p>
          <a:p>
            <a:r>
              <a:rPr lang="en-US" dirty="0"/>
              <a:t>A transformational change requires planning. Kotter's 8-step change process begins with a sense of urgency and ends with solidifying change. Transformational planning occurs when organizations restructure, change leadership/management, or are in a crisis (Weiss, 2012).  A change model can provide a clear path for organizations when facing a transformational change.  The Kotter model includes specific steps to identify actions and stakeholder responsibilities.</a:t>
            </a:r>
          </a:p>
        </p:txBody>
      </p:sp>
      <p:sp>
        <p:nvSpPr>
          <p:cNvPr id="4" name="Slide Number Placeholder 3"/>
          <p:cNvSpPr>
            <a:spLocks noGrp="1"/>
          </p:cNvSpPr>
          <p:nvPr>
            <p:ph type="sldNum" sz="quarter" idx="5"/>
          </p:nvPr>
        </p:nvSpPr>
        <p:spPr/>
        <p:txBody>
          <a:bodyPr/>
          <a:lstStyle/>
          <a:p>
            <a:fld id="{20347711-5514-4A57-8AC4-C46859413F42}" type="slidenum">
              <a:rPr lang="en-US" smtClean="0"/>
              <a:t>2</a:t>
            </a:fld>
            <a:endParaRPr lang="en-US"/>
          </a:p>
        </p:txBody>
      </p:sp>
    </p:spTree>
    <p:extLst>
      <p:ext uri="{BB962C8B-B14F-4D97-AF65-F5344CB8AC3E}">
        <p14:creationId xmlns:p14="http://schemas.microsoft.com/office/powerpoint/2010/main" val="1433001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Uber’s leadership, and sense of urgency, begins with CEO, Dara </a:t>
            </a:r>
            <a:r>
              <a:rPr lang="en-US" dirty="0" err="1"/>
              <a:t>Khosrowshahi</a:t>
            </a:r>
            <a:r>
              <a:rPr lang="en-US" dirty="0"/>
              <a:t>. The sense of urgency to reclaim its place in the vehicle for hire industry stems from a crisis of trust that must be communicated unequivocally to the eight leadership team members. To Frei and </a:t>
            </a:r>
            <a:r>
              <a:rPr lang="en-US" dirty="0" err="1"/>
              <a:t>Morriss</a:t>
            </a:r>
            <a:r>
              <a:rPr lang="en-US" dirty="0"/>
              <a:t>’ (2020) point, trust relies on "authenticity, logic, and empathy," which are the basis for Uber's change management plan (p. 115).  This communication must emphasize that the foundation of Uber’s crisis is that they have lost capital in stakeholder trust.</a:t>
            </a:r>
          </a:p>
          <a:p>
            <a:r>
              <a:rPr lang="en-US" dirty="0"/>
              <a:t>•	In 2019, Uber’s stock traded 19% below its initial public offering (Sandler, 2019).</a:t>
            </a:r>
          </a:p>
          <a:p>
            <a:r>
              <a:rPr lang="en-US" dirty="0"/>
              <a:t>•	Uber has experienced customer service problems beginning with Uber’s outsourcing in 2015, to a lack of training and assistance in 2016, and to a customer service investigative team focused on protecting the organization rather than the customer in 2019 (</a:t>
            </a:r>
            <a:r>
              <a:rPr lang="en-US" dirty="0" err="1"/>
              <a:t>Voytko</a:t>
            </a:r>
            <a:r>
              <a:rPr lang="en-US" dirty="0"/>
              <a:t>, 2020).</a:t>
            </a:r>
          </a:p>
          <a:p>
            <a:r>
              <a:rPr lang="en-US" dirty="0"/>
              <a:t>•	Uber participates in surge pricing when customers pay up to quadruple the standard fare of a ride (Griffith, 2019).</a:t>
            </a:r>
          </a:p>
          <a:p>
            <a:r>
              <a:rPr lang="en-US" dirty="0"/>
              <a:t>•	Uber terminates 20 employees after investigations involving inappropriate behaviors (Isaac &amp; Daisuke, 2017).</a:t>
            </a:r>
          </a:p>
          <a:p>
            <a:r>
              <a:rPr lang="en-US" dirty="0"/>
              <a:t>These examples demonstrate threats to Uber’s success; therefore, they represent Uber’s current crises that require a transformative change from the inside out.</a:t>
            </a:r>
          </a:p>
          <a:p>
            <a:endParaRPr lang="en-US" dirty="0"/>
          </a:p>
        </p:txBody>
      </p:sp>
      <p:sp>
        <p:nvSpPr>
          <p:cNvPr id="4" name="Slide Number Placeholder 3"/>
          <p:cNvSpPr>
            <a:spLocks noGrp="1"/>
          </p:cNvSpPr>
          <p:nvPr>
            <p:ph type="sldNum" sz="quarter" idx="5"/>
          </p:nvPr>
        </p:nvSpPr>
        <p:spPr/>
        <p:txBody>
          <a:bodyPr/>
          <a:lstStyle/>
          <a:p>
            <a:fld id="{20347711-5514-4A57-8AC4-C46859413F42}" type="slidenum">
              <a:rPr lang="en-US" smtClean="0"/>
              <a:t>3</a:t>
            </a:fld>
            <a:endParaRPr lang="en-US"/>
          </a:p>
        </p:txBody>
      </p:sp>
    </p:spTree>
    <p:extLst>
      <p:ext uri="{BB962C8B-B14F-4D97-AF65-F5344CB8AC3E}">
        <p14:creationId xmlns:p14="http://schemas.microsoft.com/office/powerpoint/2010/main" val="19695543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influential group to lead Uber's change consists of the nine-member leadership team.   Each member of this team occupies a substantial role with adequate power to lead change in their respective roles.  </a:t>
            </a:r>
          </a:p>
          <a:p>
            <a:r>
              <a:rPr lang="en-US" dirty="0"/>
              <a:t>•	Dara </a:t>
            </a:r>
            <a:r>
              <a:rPr lang="en-US" dirty="0" err="1"/>
              <a:t>Khosrowshahi</a:t>
            </a:r>
            <a:r>
              <a:rPr lang="en-US" dirty="0"/>
              <a:t>, the CEO, spent his early years with Uber reconnecting with consumers and employees to rectify the past wrongs and create a new path forward (</a:t>
            </a:r>
            <a:r>
              <a:rPr lang="en-US" dirty="0" err="1"/>
              <a:t>Peisner</a:t>
            </a:r>
            <a:r>
              <a:rPr lang="en-US" dirty="0"/>
              <a:t>, 2018).</a:t>
            </a:r>
          </a:p>
          <a:p>
            <a:r>
              <a:rPr lang="en-US" dirty="0"/>
              <a:t>•	Nelson Chai, Chief Financial Officer (CFO), supports Uber as it struggles to be financially profitable due to increased competition (</a:t>
            </a:r>
            <a:r>
              <a:rPr lang="en-US" dirty="0" err="1"/>
              <a:t>Bensinger</a:t>
            </a:r>
            <a:r>
              <a:rPr lang="en-US" dirty="0"/>
              <a:t>, 2018, para. 4).  </a:t>
            </a:r>
          </a:p>
          <a:p>
            <a:r>
              <a:rPr lang="en-US" dirty="0"/>
              <a:t>•	Tony West, Chief Legal Officer, joined Uber to manage the "legal entanglements [] and a problematic workplace culture" (Conger, 2019, para 2).  West's skills have settled cases outside of court and changed Uber's culture.</a:t>
            </a:r>
          </a:p>
          <a:p>
            <a:r>
              <a:rPr lang="en-US" dirty="0"/>
              <a:t>•	Nikki Krishnamurthy, Chief People Officer, has a reputation built on transparency, respect, and diversity (</a:t>
            </a:r>
            <a:r>
              <a:rPr lang="en-US" dirty="0" err="1"/>
              <a:t>Newcomber</a:t>
            </a:r>
            <a:r>
              <a:rPr lang="en-US" dirty="0"/>
              <a:t>, 2019).    </a:t>
            </a:r>
          </a:p>
          <a:p>
            <a:r>
              <a:rPr lang="en-US" dirty="0"/>
              <a:t>•	Andrew Macdonald, Senior Vice President, Mobility &amp; Business Operations, has experienced Uber’s cultural challenges since joining Uber in 2012.  </a:t>
            </a:r>
          </a:p>
          <a:p>
            <a:r>
              <a:rPr lang="en-US" dirty="0"/>
              <a:t>•	Pierre-Dimitri Gore-Coty, Vice President, Uber Eats, advocates for Uber women resource groups and to attract and retain female talent.  </a:t>
            </a:r>
          </a:p>
          <a:p>
            <a:r>
              <a:rPr lang="en-US" dirty="0"/>
              <a:t>•	Eric </a:t>
            </a:r>
            <a:r>
              <a:rPr lang="en-US" dirty="0" err="1"/>
              <a:t>Meyhofer</a:t>
            </a:r>
            <a:r>
              <a:rPr lang="en-US" dirty="0"/>
              <a:t>, Head of Advanced Technologies Group, advocates for driving technology to advance the social perceptions regarding the technology, particularly safety and security.</a:t>
            </a:r>
          </a:p>
          <a:p>
            <a:r>
              <a:rPr lang="en-US" dirty="0"/>
              <a:t>•	Jill </a:t>
            </a:r>
            <a:r>
              <a:rPr lang="en-US" dirty="0" err="1"/>
              <a:t>Hazelbaker</a:t>
            </a:r>
            <a:r>
              <a:rPr lang="en-US" dirty="0"/>
              <a:t>, Senior Vice President, Marketing &amp; Public Affairs, was hired to redesign the marketing team after massive workforce reductions.</a:t>
            </a:r>
          </a:p>
          <a:p>
            <a:r>
              <a:rPr lang="en-US" dirty="0"/>
              <a:t>•	Bo Young Lee, Chief Diversity and Inclusion Officer, was hired to transform Uber's failing culture by including strategies to improve hiring, training, and relationship building.</a:t>
            </a:r>
          </a:p>
          <a:p>
            <a:r>
              <a:rPr lang="en-US" dirty="0"/>
              <a:t>This team will enlist officers within their purview who can join the guiding coalition at a mid-level management level to drive the course of the change.  These officers must have the motivation and leadership capacity to drive and instill change.  The key to this guiding coalition being effective is a true understanding that the focus for transformation has to be regaining stakeholder trust. This process begins with having trust amongst each other and each other’s roles and skills.  This determines how successful the overall transformation will be. </a:t>
            </a:r>
          </a:p>
        </p:txBody>
      </p:sp>
      <p:sp>
        <p:nvSpPr>
          <p:cNvPr id="4" name="Slide Number Placeholder 3"/>
          <p:cNvSpPr>
            <a:spLocks noGrp="1"/>
          </p:cNvSpPr>
          <p:nvPr>
            <p:ph type="sldNum" sz="quarter" idx="5"/>
          </p:nvPr>
        </p:nvSpPr>
        <p:spPr/>
        <p:txBody>
          <a:bodyPr/>
          <a:lstStyle/>
          <a:p>
            <a:fld id="{20347711-5514-4A57-8AC4-C46859413F42}" type="slidenum">
              <a:rPr lang="en-US" smtClean="0"/>
              <a:t>4</a:t>
            </a:fld>
            <a:endParaRPr lang="en-US"/>
          </a:p>
        </p:txBody>
      </p:sp>
    </p:spTree>
    <p:extLst>
      <p:ext uri="{BB962C8B-B14F-4D97-AF65-F5344CB8AC3E}">
        <p14:creationId xmlns:p14="http://schemas.microsoft.com/office/powerpoint/2010/main" val="6059701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Uber’s vision for a transformational change is to be authentic, logical, and empathetic to regain and retain stakeholder trust for long term consumer and employee success.</a:t>
            </a:r>
          </a:p>
          <a:p>
            <a:r>
              <a:rPr lang="en-US" dirty="0"/>
              <a:t> Empathy is demonstrating a genuine interest in others' well-being. </a:t>
            </a:r>
          </a:p>
          <a:p>
            <a:r>
              <a:rPr lang="en-US" dirty="0"/>
              <a:t>	Logic is demonstrating clear and concise thought processes that lead to clear and concise decisions and results.</a:t>
            </a:r>
          </a:p>
          <a:p>
            <a:r>
              <a:rPr lang="en-US" dirty="0"/>
              <a:t>	Authenticity is demonstrating acceptance of oneself and others to realize the strengths in inclusion.</a:t>
            </a:r>
          </a:p>
          <a:p>
            <a:endParaRPr lang="en-US" dirty="0"/>
          </a:p>
        </p:txBody>
      </p:sp>
      <p:sp>
        <p:nvSpPr>
          <p:cNvPr id="4" name="Slide Number Placeholder 3"/>
          <p:cNvSpPr>
            <a:spLocks noGrp="1"/>
          </p:cNvSpPr>
          <p:nvPr>
            <p:ph type="sldNum" sz="quarter" idx="5"/>
          </p:nvPr>
        </p:nvSpPr>
        <p:spPr/>
        <p:txBody>
          <a:bodyPr/>
          <a:lstStyle/>
          <a:p>
            <a:fld id="{20347711-5514-4A57-8AC4-C46859413F42}" type="slidenum">
              <a:rPr lang="en-US" smtClean="0"/>
              <a:t>5</a:t>
            </a:fld>
            <a:endParaRPr lang="en-US"/>
          </a:p>
        </p:txBody>
      </p:sp>
    </p:spTree>
    <p:extLst>
      <p:ext uri="{BB962C8B-B14F-4D97-AF65-F5344CB8AC3E}">
        <p14:creationId xmlns:p14="http://schemas.microsoft.com/office/powerpoint/2010/main" val="27185117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aspect of communicating a vision is ensuring that the guiding coalition is prepared to commit to, model, and teach the vision.  An Organizational Development or Change Management Consultant will be secured to assess the leadership team's knowledge, skills, and attributes.  During 60 days, the leadership team will receive assessment results and guidance to align their behaviors and receive tools to teach to the new vision.  The assessments will gravitate from individual consultations to the full group collaborating to capitalize on their strengths.</a:t>
            </a:r>
          </a:p>
          <a:p>
            <a:r>
              <a:rPr lang="en-US" dirty="0"/>
              <a:t>	Jill </a:t>
            </a:r>
            <a:r>
              <a:rPr lang="en-US" dirty="0" err="1"/>
              <a:t>Hazelbaker</a:t>
            </a:r>
            <a:r>
              <a:rPr lang="en-US" dirty="0"/>
              <a:t>, Senior Vice President of Marketing and Public Affairs, will spearhead a twelve-month campaign that promotes inclusion through messages of empathy, logic, and authenticity.  This campaign will include print and video materials using simple slogans and real employees and consumers. These messages will be promoted through social media and billboard channels.  Most importantly, these messages will become a standard part of Uber’s technology applications used by employees and customers.  </a:t>
            </a:r>
          </a:p>
          <a:p>
            <a:r>
              <a:rPr lang="en-US" dirty="0"/>
              <a:t>Dara </a:t>
            </a:r>
            <a:r>
              <a:rPr lang="en-US" dirty="0" err="1"/>
              <a:t>Khosrowshahi</a:t>
            </a:r>
            <a:r>
              <a:rPr lang="en-US" dirty="0"/>
              <a:t>, the CEO, spent his early years with Uber reconnecting with consumers and employees to rectify the past wrongs and create a new path forward (</a:t>
            </a:r>
            <a:r>
              <a:rPr lang="en-US" dirty="0" err="1"/>
              <a:t>Peisner</a:t>
            </a:r>
            <a:r>
              <a:rPr lang="en-US" dirty="0"/>
              <a:t>, 2018).  This was an effective tactic for Uber that will be resurrected for the change intervention.  This effort will include Jill </a:t>
            </a:r>
            <a:r>
              <a:rPr lang="en-US" dirty="0" err="1"/>
              <a:t>Hazelbaker</a:t>
            </a:r>
            <a:r>
              <a:rPr lang="en-US" dirty="0"/>
              <a:t>. During the twelve-month marketing campaign, </a:t>
            </a:r>
            <a:r>
              <a:rPr lang="en-US" dirty="0" err="1"/>
              <a:t>Khosrowshahi</a:t>
            </a:r>
            <a:r>
              <a:rPr lang="en-US" dirty="0"/>
              <a:t> and </a:t>
            </a:r>
            <a:r>
              <a:rPr lang="en-US" dirty="0" err="1"/>
              <a:t>Hazelbaker</a:t>
            </a:r>
            <a:r>
              <a:rPr lang="en-US" dirty="0"/>
              <a:t> will travel independently to connect with consumers and employees through town hall meetings, conferences, and live social media events.  The agenda will be to ensure that everyone has a clear understanding of the vision and how to support it.</a:t>
            </a:r>
          </a:p>
          <a:p>
            <a:r>
              <a:rPr lang="en-US" dirty="0"/>
              <a:t> The twelve-month campaign will include the solicitation of constant feedback to adjust the strategies as necessary.  For example, if some parts of the organization or geographic area are not receiving the message, then the campaign must be adjusted to gain a greater reach. </a:t>
            </a:r>
          </a:p>
          <a:p>
            <a:r>
              <a:rPr lang="en-US" dirty="0"/>
              <a:t> Each other member of the leadership team must identify change officers within their purviews who can advocate and lead the continued change.  These efforts will include monthly meetings to share feedback and, again, make strategic adjustments to remain focused on the change expected at the end of the twelve-month campaign and initiative.</a:t>
            </a:r>
          </a:p>
          <a:p>
            <a:r>
              <a:rPr lang="en-US" dirty="0"/>
              <a:t> Bo Young Lee, Uber's Chief Diversity and Inclusion Officer, will lead the efforts to ensure that the new vision and culture are marketed and communicated to all existing and new employees.  Lee was hired to help continue to transform Uber's failing culture by including strategies to improve hiring, training, and relationship building (Korosec, 2018).  The change intervention will include aggressive training related to ethics, harassment, customer service, and accountability for existing and new employees.  Additionally, the training will include video training from the change campaign communicating the strategies of authenticity, logic, and empathy.  The training program will include a testing mechanism that will require a passing grade.  All existing staff members will be required to complete the training program within the same twelve-month campaign time frame while all new employees will be required to complete the training program within 60 days of their start date.  The ongoing communication is essential; therefore, every employee will be required to complete this training program annually with enhancements to the training.</a:t>
            </a:r>
          </a:p>
          <a:p>
            <a:endParaRPr lang="en-US" dirty="0"/>
          </a:p>
        </p:txBody>
      </p:sp>
      <p:sp>
        <p:nvSpPr>
          <p:cNvPr id="4" name="Slide Number Placeholder 3"/>
          <p:cNvSpPr>
            <a:spLocks noGrp="1"/>
          </p:cNvSpPr>
          <p:nvPr>
            <p:ph type="sldNum" sz="quarter" idx="5"/>
          </p:nvPr>
        </p:nvSpPr>
        <p:spPr/>
        <p:txBody>
          <a:bodyPr/>
          <a:lstStyle/>
          <a:p>
            <a:fld id="{20347711-5514-4A57-8AC4-C46859413F42}" type="slidenum">
              <a:rPr lang="en-US" smtClean="0"/>
              <a:t>6</a:t>
            </a:fld>
            <a:endParaRPr lang="en-US"/>
          </a:p>
        </p:txBody>
      </p:sp>
    </p:spTree>
    <p:extLst>
      <p:ext uri="{BB962C8B-B14F-4D97-AF65-F5344CB8AC3E}">
        <p14:creationId xmlns:p14="http://schemas.microsoft.com/office/powerpoint/2010/main" val="15405787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Empowering leadership behaviors are connected to empowering employee behaviors (Li et al., 2018).  This is a significant reason for the 60-day assessment of and training for the leadership team.  Empowerment of employees includes delegating a level of responsibility and authority throughout the hierarchy (Li et al., 2018).  These practices create a sense of power within employees that raise their confidence level as a source of value within the organization.  Empowerment will encourage greater engagement and feedback to support the new vision.</a:t>
            </a:r>
          </a:p>
          <a:p>
            <a:r>
              <a:rPr lang="en-US" dirty="0"/>
              <a:t> Employee empowerment can be achieved through the campaign of authenticity, logic, and empathy.  Employees want to be heard; therefore, leadership has to actively listen to encourage positive behavior to repetitive.  Employee empowerment can be achieved through anonymous communication channels, such as electronic surveys, which can generate trends to evaluate and adjust strategies.  These surveys can be autogenerated at the end of each employee's day or week that provides an opportunity to report positive and negative experiences.  The immediate ability to voice one's opinion is not just empowering but also real-time feedback.</a:t>
            </a:r>
          </a:p>
          <a:p>
            <a:r>
              <a:rPr lang="en-US" dirty="0"/>
              <a:t>	Empowering consumers can be achieved by providing them with a voice to express their likes and dislikes and the power to make more choices related to their needs.  This can be achieved in many ways, but precisely two for this initiative.  The first is to develop a survey that a customer can complete at the end of each service.  The survey will focus on the foundation of the vision, which is to regain consumer trust through actions.  The second is to enhance the service application that allows consumers to identify additional criteria in their needs to help them feel more secure. For example, the application should allow a consumer to choose between a male or a female driver or a vehicle with tinted or non-tinted windows.  These are aspects, stereotypical or factual, that can determine a consumer’s comfort level during a service.  As consumers are empowered with choices that better suit their needs then the opportunity to provide feedback on those services, Uber will benefit from the information and results.</a:t>
            </a:r>
          </a:p>
          <a:p>
            <a:r>
              <a:rPr lang="en-US" dirty="0"/>
              <a:t> The surveys, mainly when anonymous, provide opportunities to hold others accountable.  When employees and consumers witness others not upholding the vision, it can be empowering to do the right thing anonymously.  For example, if one employee witnesses another treating someone poorly, they can report it without being concerned about their identity.  This is a powerful tool, particularly in the early stages of the change when employees are still trying to gauge whether they can trust Uber. </a:t>
            </a:r>
          </a:p>
          <a:p>
            <a:endParaRPr lang="en-US" dirty="0"/>
          </a:p>
        </p:txBody>
      </p:sp>
      <p:sp>
        <p:nvSpPr>
          <p:cNvPr id="4" name="Slide Number Placeholder 3"/>
          <p:cNvSpPr>
            <a:spLocks noGrp="1"/>
          </p:cNvSpPr>
          <p:nvPr>
            <p:ph type="sldNum" sz="quarter" idx="5"/>
          </p:nvPr>
        </p:nvSpPr>
        <p:spPr/>
        <p:txBody>
          <a:bodyPr/>
          <a:lstStyle/>
          <a:p>
            <a:fld id="{20347711-5514-4A57-8AC4-C46859413F42}" type="slidenum">
              <a:rPr lang="en-US" smtClean="0"/>
              <a:t>7</a:t>
            </a:fld>
            <a:endParaRPr lang="en-US"/>
          </a:p>
        </p:txBody>
      </p:sp>
    </p:spTree>
    <p:extLst>
      <p:ext uri="{BB962C8B-B14F-4D97-AF65-F5344CB8AC3E}">
        <p14:creationId xmlns:p14="http://schemas.microsoft.com/office/powerpoint/2010/main" val="20548835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Employee and consumer feedback are critical success factors for transformational change.  The feedback can generate opportunities for short term wins that nurture long term gains.  Overall, the key performance indicators would be an increase in consumer and employee satisfaction with a decrease in employee and consumer complaints.  </a:t>
            </a:r>
          </a:p>
          <a:p>
            <a:r>
              <a:rPr lang="en-US" dirty="0"/>
              <a:t> Employees whom complete surveys can receive incentives such as a flat one time per survey fee or perhaps an additional percentage of earnings.  This will encourage employees to take a few moments to report their experiences for the day.  When employees encounter negative experiences with customers, the application survey provides a means to report those concerns in real-time.  This is empowering and encouraging.</a:t>
            </a:r>
          </a:p>
          <a:p>
            <a:r>
              <a:rPr lang="en-US" dirty="0"/>
              <a:t>	Consumers who complete surveys after each service will receive rewards.  If a service is reported as positive, the reward will be applied to their account for future services.  An example could be that each survey is worth $1.00.  The rewards can be applied to any future service in partial or whole values.  The ability to provide immediate feedback about a service is empowering and encouraging. </a:t>
            </a:r>
          </a:p>
          <a:p>
            <a:r>
              <a:rPr lang="en-US" dirty="0"/>
              <a:t> The program will include quarterly initiatives based on customer service and complaint key performance indicators.  The key performance indicators will be measured per employee and geographic area/district.  When performance indicators are positive, everyone wins, and when they are not, everyone bears the burden making each accountable for the other.  When accountability is tied to one another, reporting poor and unethical behaviors is an incentive.  Employees who do not receive any complaints should also receive an incentive to demonstrate the new behaviors and receive an acknowledgment from peers and consumers.</a:t>
            </a:r>
          </a:p>
          <a:p>
            <a:r>
              <a:rPr lang="en-US" dirty="0"/>
              <a:t>	Short term wins are not achieved without addressing identified chronic concerns.  Therefore, the short-term wins must be coupled with measuring and aggressively addressing chronic concerns so that behaviors can be corrected and more short terms wins can be achieved.</a:t>
            </a:r>
          </a:p>
          <a:p>
            <a:r>
              <a:rPr lang="en-US" dirty="0"/>
              <a:t>	Employees and consumers who receive a high number of complaints must be managed aggressively and in real-time.  A no-tolerance policy will be implemented for employees and consumers who fail to adhere to the behaviors that nurture the culture change of positive and ethical behaviors. This can include a point system or a system that provides one warning before severing the relationship.  A clean and clear line has to be developed to ensure that authentic, logic and empathy are demonstrated at all times in every decision-making process.</a:t>
            </a:r>
          </a:p>
          <a:p>
            <a:r>
              <a:rPr lang="en-US" dirty="0"/>
              <a:t>	Nelson Chai, Chief Financial Officer (CFO), for Uber will be instrumental in developing and administering these incentive programs. The success of these programs is just as important as any other initiative.  If the incentives are delayed, misapplied, or otherwise inaccurate, employees and consumers will immediately revert to the untrustworthy reputation that Uber has endured.  </a:t>
            </a:r>
          </a:p>
          <a:p>
            <a:r>
              <a:rPr lang="en-US" dirty="0"/>
              <a:t> Nikki Krishnamurthy, Chief People Officer, would also be critical to monitoring the survey and incentive programs.  The surveys will provide the data necessary to measure where success is being achieved and where it is not.  Krishnamurthy is known for transparency, respect, and diversity, along with the role focus on safety and sexual harassment (Newcomer, 2019).  The survey data will provide the means to determine how well the strategies are working to achieve the vision.  As the surveys are evaluated, Krishnamurthy can partner with Chai to ensure the program is managed correctly.</a:t>
            </a:r>
          </a:p>
          <a:p>
            <a:endParaRPr lang="en-US" dirty="0"/>
          </a:p>
        </p:txBody>
      </p:sp>
      <p:sp>
        <p:nvSpPr>
          <p:cNvPr id="4" name="Slide Number Placeholder 3"/>
          <p:cNvSpPr>
            <a:spLocks noGrp="1"/>
          </p:cNvSpPr>
          <p:nvPr>
            <p:ph type="sldNum" sz="quarter" idx="5"/>
          </p:nvPr>
        </p:nvSpPr>
        <p:spPr/>
        <p:txBody>
          <a:bodyPr/>
          <a:lstStyle/>
          <a:p>
            <a:fld id="{20347711-5514-4A57-8AC4-C46859413F42}" type="slidenum">
              <a:rPr lang="en-US" smtClean="0"/>
              <a:t>8</a:t>
            </a:fld>
            <a:endParaRPr lang="en-US"/>
          </a:p>
        </p:txBody>
      </p:sp>
    </p:spTree>
    <p:extLst>
      <p:ext uri="{BB962C8B-B14F-4D97-AF65-F5344CB8AC3E}">
        <p14:creationId xmlns:p14="http://schemas.microsoft.com/office/powerpoint/2010/main" val="28773204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close of the first fourteen-month initiatives, Uber can consolidate all the data and results compiled to determine what gains have been achieved and the strategies that need to be improved.  For the sustainability of the transformational change and manage the ongoing vision, Uber will identify a Chief Ethics Officer to continue monitoring and managing the feedback of employees and consumers.  </a:t>
            </a:r>
          </a:p>
          <a:p>
            <a:r>
              <a:rPr lang="en-US" dirty="0"/>
              <a:t>	The time following the fourteen-month aggressive campaign and actions will be critical.  The Chief Ethics Officer will need to work closely with the Tony West, Chief Legal Officer.  The unethical and legal challenges encountered after the campaign will require more significant evaluation to determine whether the root cause stems from an isolated situation or the initial campaign efforts.</a:t>
            </a:r>
          </a:p>
          <a:p>
            <a:r>
              <a:rPr lang="en-US" dirty="0"/>
              <a:t> The Chief Ethics Officer and Chief Legal Officer will brief the leadership team quarterly on activities and findings that align with the ongoing culture change and sustainability.  This effort provides an opportunity for Uber's leadership team to collaborate and identify the strategies to combat moving forward.  The collaboration will incorporate all of the leader’s experiences and observations to develop a unified strategy that aligns with the vision. </a:t>
            </a:r>
          </a:p>
          <a:p>
            <a:endParaRPr lang="en-US" dirty="0"/>
          </a:p>
        </p:txBody>
      </p:sp>
      <p:sp>
        <p:nvSpPr>
          <p:cNvPr id="4" name="Slide Number Placeholder 3"/>
          <p:cNvSpPr>
            <a:spLocks noGrp="1"/>
          </p:cNvSpPr>
          <p:nvPr>
            <p:ph type="sldNum" sz="quarter" idx="5"/>
          </p:nvPr>
        </p:nvSpPr>
        <p:spPr/>
        <p:txBody>
          <a:bodyPr/>
          <a:lstStyle/>
          <a:p>
            <a:fld id="{20347711-5514-4A57-8AC4-C46859413F42}" type="slidenum">
              <a:rPr lang="en-US" smtClean="0"/>
              <a:t>9</a:t>
            </a:fld>
            <a:endParaRPr lang="en-US"/>
          </a:p>
        </p:txBody>
      </p:sp>
    </p:spTree>
    <p:extLst>
      <p:ext uri="{BB962C8B-B14F-4D97-AF65-F5344CB8AC3E}">
        <p14:creationId xmlns:p14="http://schemas.microsoft.com/office/powerpoint/2010/main" val="36273865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stage includes solidifying the Chief Ethics Officer and their role to manage the transformational change to ensure it is sustained fully.  This stage includes changing employee incentives to a frequency of quarterly with consumer incentives remaining in real-time.  The key leadership team will begin to identify their successors to mentor them to fulfill their roles within the new culture. </a:t>
            </a:r>
          </a:p>
        </p:txBody>
      </p:sp>
      <p:sp>
        <p:nvSpPr>
          <p:cNvPr id="4" name="Slide Number Placeholder 3"/>
          <p:cNvSpPr>
            <a:spLocks noGrp="1"/>
          </p:cNvSpPr>
          <p:nvPr>
            <p:ph type="sldNum" sz="quarter" idx="5"/>
          </p:nvPr>
        </p:nvSpPr>
        <p:spPr/>
        <p:txBody>
          <a:bodyPr/>
          <a:lstStyle/>
          <a:p>
            <a:fld id="{20347711-5514-4A57-8AC4-C46859413F42}" type="slidenum">
              <a:rPr lang="en-US" smtClean="0"/>
              <a:t>10</a:t>
            </a:fld>
            <a:endParaRPr lang="en-US"/>
          </a:p>
        </p:txBody>
      </p:sp>
    </p:spTree>
    <p:extLst>
      <p:ext uri="{BB962C8B-B14F-4D97-AF65-F5344CB8AC3E}">
        <p14:creationId xmlns:p14="http://schemas.microsoft.com/office/powerpoint/2010/main" val="32926617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Employee resistance to the change will primarily stem from the fear that poor behaviors will no longer be tolerated.  The aggressive electronic reporting mechanisms for employees and consumers will, undoubtedly, hold people more accountable.  This places a spotlight on employees who do not demonstrate they are aligning with the new vision.  The incentive programs can be used as a tool to calm the fears and resistance since employees will benefit greater from aligning behaviors.</a:t>
            </a:r>
          </a:p>
          <a:p>
            <a:r>
              <a:rPr lang="en-US" dirty="0"/>
              <a:t>	Employee fear can stem from a lack of understanding or information.  The campaign is designed to provide constant communication to employees and provide a mechanism to communicate back to stakeholders.  As feedback is received and responded to, employees will see the value in the efforts and vision.</a:t>
            </a:r>
          </a:p>
          <a:p>
            <a:r>
              <a:rPr lang="en-US" dirty="0"/>
              <a:t>	Consumer resistance will be in their reluctance to reestablish or continue their partnership with Uber.  The incentive program will encourage consumers to try the service again for consumers who have had a poor experience or heard of a poor experience.  The consumer survey will also be an incentive as people like to provide feedback on excellent and poor service.</a:t>
            </a:r>
          </a:p>
          <a:p>
            <a:endParaRPr lang="en-US" dirty="0"/>
          </a:p>
        </p:txBody>
      </p:sp>
      <p:sp>
        <p:nvSpPr>
          <p:cNvPr id="4" name="Slide Number Placeholder 3"/>
          <p:cNvSpPr>
            <a:spLocks noGrp="1"/>
          </p:cNvSpPr>
          <p:nvPr>
            <p:ph type="sldNum" sz="quarter" idx="5"/>
          </p:nvPr>
        </p:nvSpPr>
        <p:spPr/>
        <p:txBody>
          <a:bodyPr/>
          <a:lstStyle/>
          <a:p>
            <a:fld id="{20347711-5514-4A57-8AC4-C46859413F42}" type="slidenum">
              <a:rPr lang="en-US" smtClean="0"/>
              <a:t>11</a:t>
            </a:fld>
            <a:endParaRPr lang="en-US"/>
          </a:p>
        </p:txBody>
      </p:sp>
    </p:spTree>
    <p:extLst>
      <p:ext uri="{BB962C8B-B14F-4D97-AF65-F5344CB8AC3E}">
        <p14:creationId xmlns:p14="http://schemas.microsoft.com/office/powerpoint/2010/main" val="41420873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0347711-5514-4A57-8AC4-C46859413F42}" type="slidenum">
              <a:rPr lang="en-US" smtClean="0"/>
              <a:t>12</a:t>
            </a:fld>
            <a:endParaRPr lang="en-US"/>
          </a:p>
        </p:txBody>
      </p:sp>
    </p:spTree>
    <p:extLst>
      <p:ext uri="{BB962C8B-B14F-4D97-AF65-F5344CB8AC3E}">
        <p14:creationId xmlns:p14="http://schemas.microsoft.com/office/powerpoint/2010/main" val="27432706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0347711-5514-4A57-8AC4-C46859413F42}" type="slidenum">
              <a:rPr lang="en-US" smtClean="0"/>
              <a:t>13</a:t>
            </a:fld>
            <a:endParaRPr lang="en-US"/>
          </a:p>
        </p:txBody>
      </p:sp>
    </p:spTree>
    <p:extLst>
      <p:ext uri="{BB962C8B-B14F-4D97-AF65-F5344CB8AC3E}">
        <p14:creationId xmlns:p14="http://schemas.microsoft.com/office/powerpoint/2010/main" val="34951880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0347711-5514-4A57-8AC4-C46859413F42}" type="slidenum">
              <a:rPr lang="en-US" smtClean="0"/>
              <a:t>14</a:t>
            </a:fld>
            <a:endParaRPr lang="en-US"/>
          </a:p>
        </p:txBody>
      </p:sp>
    </p:spTree>
    <p:extLst>
      <p:ext uri="{BB962C8B-B14F-4D97-AF65-F5344CB8AC3E}">
        <p14:creationId xmlns:p14="http://schemas.microsoft.com/office/powerpoint/2010/main" val="10956017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smtClean="0"/>
              <a:pPr/>
              <a:t>7/1/2020</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970253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smtClean="0"/>
              <a:t>7/1/2020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744405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smtClean="0"/>
              <a:t>7/1/2020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645210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smtClean="0"/>
              <a:t>7/1/2020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990068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smtClean="0"/>
              <a:t>7/1/2020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87230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smtClean="0"/>
              <a:t>7/1/2020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055343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smtClean="0"/>
              <a:t>7/1/2020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214921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smtClean="0"/>
              <a:t>7/1/2020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849476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smtClean="0"/>
              <a:t>7/1/2020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55798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3A1CC3-2375-41D4-9E03-427CAF2A4C1A}" type="datetimeFigureOut">
              <a:rPr lang="en-US" smtClean="0"/>
              <a:t>7/1/2020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06976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FF16868-8199-4C2C-A5B1-63AEE139F88E}" type="datetimeFigureOut">
              <a:rPr lang="en-US" smtClean="0"/>
              <a:t>7/1/2020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722610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AD9FF7F-6988-44CC-821B-644E70CD2F73}" type="datetimeFigureOut">
              <a:rPr lang="en-US" smtClean="0"/>
              <a:t>7/1/2020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336994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12C299-16B2-4475-990D-751901EACC14}" type="datetimeFigureOut">
              <a:rPr lang="en-US" smtClean="0"/>
              <a:t>7/1/2020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055557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smtClean="0"/>
              <a:t>7/1/2020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345644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smtClean="0"/>
              <a:t>7/1/2020</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230207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smtClean="0"/>
              <a:t>7/1/2020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010830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smtClean="0"/>
              <a:t>7/1/2020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898631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smtClean="0"/>
              <a:t>7/1/2020</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02573888"/>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 id="2147483689" r:id="rId15"/>
    <p:sldLayoutId id="2147483690" r:id="rId16"/>
    <p:sldLayoutId id="2147483691"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5B475-F617-43C6-9533-E4928B1942A0}"/>
              </a:ext>
            </a:extLst>
          </p:cNvPr>
          <p:cNvSpPr>
            <a:spLocks noGrp="1"/>
          </p:cNvSpPr>
          <p:nvPr>
            <p:ph type="ctrTitle"/>
          </p:nvPr>
        </p:nvSpPr>
        <p:spPr>
          <a:xfrm>
            <a:off x="800888" y="1283980"/>
            <a:ext cx="10771002" cy="1668160"/>
          </a:xfrm>
        </p:spPr>
        <p:txBody>
          <a:bodyPr/>
          <a:lstStyle/>
          <a:p>
            <a:r>
              <a:rPr lang="en-US" sz="3600" b="1" dirty="0"/>
              <a:t>Uber Technologies, Inc.</a:t>
            </a:r>
            <a:br>
              <a:rPr lang="en-US" sz="3600" b="1" dirty="0"/>
            </a:br>
            <a:r>
              <a:rPr lang="en-US" sz="3600" b="1" dirty="0"/>
              <a:t>Organizational Change Intervention Proposal</a:t>
            </a:r>
          </a:p>
        </p:txBody>
      </p:sp>
      <p:sp>
        <p:nvSpPr>
          <p:cNvPr id="3" name="Subtitle 2">
            <a:extLst>
              <a:ext uri="{FF2B5EF4-FFF2-40B4-BE49-F238E27FC236}">
                <a16:creationId xmlns:a16="http://schemas.microsoft.com/office/drawing/2014/main" id="{EFAE07C4-873C-4F7F-9850-5D6A8CB0C0BD}"/>
              </a:ext>
            </a:extLst>
          </p:cNvPr>
          <p:cNvSpPr>
            <a:spLocks noGrp="1"/>
          </p:cNvSpPr>
          <p:nvPr>
            <p:ph type="subTitle" idx="1"/>
          </p:nvPr>
        </p:nvSpPr>
        <p:spPr>
          <a:xfrm>
            <a:off x="983768" y="3571631"/>
            <a:ext cx="9525061" cy="1942123"/>
          </a:xfrm>
        </p:spPr>
        <p:txBody>
          <a:bodyPr>
            <a:normAutofit lnSpcReduction="10000"/>
          </a:bodyPr>
          <a:lstStyle/>
          <a:p>
            <a:r>
              <a:rPr lang="en-US" cap="none" dirty="0">
                <a:latin typeface="Century Gothic" panose="020B0502020202020204" pitchFamily="34" charset="0"/>
              </a:rPr>
              <a:t>Tammy Downey</a:t>
            </a:r>
          </a:p>
          <a:p>
            <a:r>
              <a:rPr lang="en-US" cap="none" dirty="0">
                <a:latin typeface="Century Gothic" panose="020B0502020202020204" pitchFamily="34" charset="0"/>
              </a:rPr>
              <a:t>Ashford University</a:t>
            </a:r>
          </a:p>
          <a:p>
            <a:r>
              <a:rPr lang="en-US" cap="none" dirty="0">
                <a:latin typeface="Century Gothic" panose="020B0502020202020204" pitchFamily="34" charset="0"/>
              </a:rPr>
              <a:t>ORG 8510 Advanced Seminar: Leading Organizational Change</a:t>
            </a:r>
          </a:p>
          <a:p>
            <a:r>
              <a:rPr lang="en-US" cap="none" dirty="0">
                <a:latin typeface="Century Gothic" panose="020B0502020202020204" pitchFamily="34" charset="0"/>
              </a:rPr>
              <a:t>James Brown</a:t>
            </a:r>
          </a:p>
          <a:p>
            <a:r>
              <a:rPr lang="en-US" cap="none" dirty="0">
                <a:latin typeface="Century Gothic" panose="020B0502020202020204" pitchFamily="34" charset="0"/>
              </a:rPr>
              <a:t>June 29, 2020</a:t>
            </a:r>
          </a:p>
          <a:p>
            <a:endParaRPr lang="en-US" dirty="0"/>
          </a:p>
        </p:txBody>
      </p:sp>
    </p:spTree>
    <p:extLst>
      <p:ext uri="{BB962C8B-B14F-4D97-AF65-F5344CB8AC3E}">
        <p14:creationId xmlns:p14="http://schemas.microsoft.com/office/powerpoint/2010/main" val="23192484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D49FE-D349-41F8-98C7-851E8155B285}"/>
              </a:ext>
            </a:extLst>
          </p:cNvPr>
          <p:cNvSpPr>
            <a:spLocks noGrp="1"/>
          </p:cNvSpPr>
          <p:nvPr>
            <p:ph type="title"/>
          </p:nvPr>
        </p:nvSpPr>
        <p:spPr>
          <a:xfrm>
            <a:off x="865885" y="773090"/>
            <a:ext cx="8761413" cy="706964"/>
          </a:xfrm>
        </p:spPr>
        <p:txBody>
          <a:bodyPr/>
          <a:lstStyle/>
          <a:p>
            <a:r>
              <a:rPr lang="en-US" dirty="0"/>
              <a:t>Change Intervention</a:t>
            </a:r>
          </a:p>
        </p:txBody>
      </p:sp>
      <p:graphicFrame>
        <p:nvGraphicFramePr>
          <p:cNvPr id="8" name="Diagram 7">
            <a:extLst>
              <a:ext uri="{FF2B5EF4-FFF2-40B4-BE49-F238E27FC236}">
                <a16:creationId xmlns:a16="http://schemas.microsoft.com/office/drawing/2014/main" id="{19414B7A-73F8-4D93-8DDD-0B9BACD3F983}"/>
              </a:ext>
            </a:extLst>
          </p:cNvPr>
          <p:cNvGraphicFramePr/>
          <p:nvPr>
            <p:extLst>
              <p:ext uri="{D42A27DB-BD31-4B8C-83A1-F6EECF244321}">
                <p14:modId xmlns:p14="http://schemas.microsoft.com/office/powerpoint/2010/main" val="4027784314"/>
              </p:ext>
            </p:extLst>
          </p:nvPr>
        </p:nvGraphicFramePr>
        <p:xfrm>
          <a:off x="1682152" y="2208363"/>
          <a:ext cx="8885206" cy="43045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328927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76C336D-D876-4C5B-9EA8-27866D7AE164}"/>
              </a:ext>
            </a:extLst>
          </p:cNvPr>
          <p:cNvSpPr>
            <a:spLocks noGrp="1"/>
          </p:cNvSpPr>
          <p:nvPr>
            <p:ph type="title"/>
          </p:nvPr>
        </p:nvSpPr>
        <p:spPr>
          <a:xfrm>
            <a:off x="673475" y="710920"/>
            <a:ext cx="9989835" cy="706964"/>
          </a:xfrm>
        </p:spPr>
        <p:txBody>
          <a:bodyPr/>
          <a:lstStyle/>
          <a:p>
            <a:r>
              <a:rPr lang="en-US" dirty="0"/>
              <a:t>Establish a Sense of Urgency</a:t>
            </a:r>
          </a:p>
        </p:txBody>
      </p:sp>
      <p:sp>
        <p:nvSpPr>
          <p:cNvPr id="6" name="Content Placeholder 7">
            <a:extLst>
              <a:ext uri="{FF2B5EF4-FFF2-40B4-BE49-F238E27FC236}">
                <a16:creationId xmlns:a16="http://schemas.microsoft.com/office/drawing/2014/main" id="{E19728BF-82A8-44F7-9273-19BDBF2783D1}"/>
              </a:ext>
            </a:extLst>
          </p:cNvPr>
          <p:cNvSpPr txBox="1">
            <a:spLocks/>
          </p:cNvSpPr>
          <p:nvPr/>
        </p:nvSpPr>
        <p:spPr>
          <a:xfrm>
            <a:off x="1128443" y="2720435"/>
            <a:ext cx="10575985" cy="322367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nSpc>
                <a:spcPct val="200000"/>
              </a:lnSpc>
            </a:pPr>
            <a:r>
              <a:rPr lang="en-US" sz="2000" dirty="0"/>
              <a:t>Uber’s stock traded 19% below its initial public offering (Sandler, 2019)</a:t>
            </a:r>
          </a:p>
          <a:p>
            <a:pPr>
              <a:lnSpc>
                <a:spcPct val="200000"/>
              </a:lnSpc>
            </a:pPr>
            <a:r>
              <a:rPr lang="en-US" sz="2000" dirty="0"/>
              <a:t>Uber participates in surge pricing charging quadruple rates (Griffith, 2019)</a:t>
            </a:r>
          </a:p>
          <a:p>
            <a:pPr>
              <a:lnSpc>
                <a:spcPct val="200000"/>
              </a:lnSpc>
            </a:pPr>
            <a:r>
              <a:rPr lang="en-US" sz="2000" dirty="0"/>
              <a:t>Uber terminated 20 employees for inappropriate behavior (Isaac &amp; Daisuke, 2017)</a:t>
            </a:r>
          </a:p>
          <a:p>
            <a:pPr>
              <a:lnSpc>
                <a:spcPct val="200000"/>
              </a:lnSpc>
            </a:pPr>
            <a:r>
              <a:rPr lang="en-US" sz="2000" dirty="0"/>
              <a:t>Uber’s investigations focused on internal protection (</a:t>
            </a:r>
            <a:r>
              <a:rPr lang="en-US" sz="2000" dirty="0" err="1"/>
              <a:t>Voytko</a:t>
            </a:r>
            <a:r>
              <a:rPr lang="en-US" sz="2000" dirty="0"/>
              <a:t>, 2020)</a:t>
            </a:r>
          </a:p>
        </p:txBody>
      </p:sp>
    </p:spTree>
    <p:extLst>
      <p:ext uri="{BB962C8B-B14F-4D97-AF65-F5344CB8AC3E}">
        <p14:creationId xmlns:p14="http://schemas.microsoft.com/office/powerpoint/2010/main" val="3899641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76C336D-D876-4C5B-9EA8-27866D7AE164}"/>
              </a:ext>
            </a:extLst>
          </p:cNvPr>
          <p:cNvSpPr>
            <a:spLocks noGrp="1"/>
          </p:cNvSpPr>
          <p:nvPr>
            <p:ph type="title"/>
          </p:nvPr>
        </p:nvSpPr>
        <p:spPr>
          <a:xfrm>
            <a:off x="765597" y="731795"/>
            <a:ext cx="8761413" cy="706964"/>
          </a:xfrm>
        </p:spPr>
        <p:txBody>
          <a:bodyPr/>
          <a:lstStyle/>
          <a:p>
            <a:r>
              <a:rPr lang="en-US" dirty="0"/>
              <a:t>Form a Powerful Coalition</a:t>
            </a:r>
          </a:p>
        </p:txBody>
      </p:sp>
      <p:graphicFrame>
        <p:nvGraphicFramePr>
          <p:cNvPr id="4" name="Diagram 3">
            <a:extLst>
              <a:ext uri="{FF2B5EF4-FFF2-40B4-BE49-F238E27FC236}">
                <a16:creationId xmlns:a16="http://schemas.microsoft.com/office/drawing/2014/main" id="{988AE9D3-FADC-485D-98CB-9E5EF132F9F2}"/>
              </a:ext>
            </a:extLst>
          </p:cNvPr>
          <p:cNvGraphicFramePr/>
          <p:nvPr>
            <p:extLst>
              <p:ext uri="{D42A27DB-BD31-4B8C-83A1-F6EECF244321}">
                <p14:modId xmlns:p14="http://schemas.microsoft.com/office/powerpoint/2010/main" val="257366540"/>
              </p:ext>
            </p:extLst>
          </p:nvPr>
        </p:nvGraphicFramePr>
        <p:xfrm>
          <a:off x="552091" y="2389518"/>
          <a:ext cx="11084943" cy="41061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903559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76C336D-D876-4C5B-9EA8-27866D7AE164}"/>
              </a:ext>
            </a:extLst>
          </p:cNvPr>
          <p:cNvSpPr>
            <a:spLocks noGrp="1"/>
          </p:cNvSpPr>
          <p:nvPr>
            <p:ph type="title"/>
          </p:nvPr>
        </p:nvSpPr>
        <p:spPr>
          <a:xfrm>
            <a:off x="765597" y="731795"/>
            <a:ext cx="8761413" cy="706964"/>
          </a:xfrm>
        </p:spPr>
        <p:txBody>
          <a:bodyPr/>
          <a:lstStyle/>
          <a:p>
            <a:r>
              <a:rPr lang="en-US" dirty="0"/>
              <a:t>Create a Vision</a:t>
            </a:r>
          </a:p>
        </p:txBody>
      </p:sp>
      <p:sp>
        <p:nvSpPr>
          <p:cNvPr id="3" name="Content Placeholder 2">
            <a:extLst>
              <a:ext uri="{FF2B5EF4-FFF2-40B4-BE49-F238E27FC236}">
                <a16:creationId xmlns:a16="http://schemas.microsoft.com/office/drawing/2014/main" id="{F7B5700C-53E6-4AD0-B70E-6FC13E90059D}"/>
              </a:ext>
            </a:extLst>
          </p:cNvPr>
          <p:cNvSpPr>
            <a:spLocks noGrp="1"/>
          </p:cNvSpPr>
          <p:nvPr>
            <p:ph idx="1"/>
          </p:nvPr>
        </p:nvSpPr>
        <p:spPr>
          <a:xfrm>
            <a:off x="765597" y="2506785"/>
            <a:ext cx="5730094" cy="3705684"/>
          </a:xfrm>
        </p:spPr>
        <p:txBody>
          <a:bodyPr>
            <a:normAutofit/>
          </a:bodyPr>
          <a:lstStyle/>
          <a:p>
            <a:r>
              <a:rPr lang="en-US" sz="2000" dirty="0"/>
              <a:t>Empathy is demonstrating a genuine interest in others' well-being. </a:t>
            </a:r>
          </a:p>
          <a:p>
            <a:endParaRPr lang="en-US" sz="2000" dirty="0"/>
          </a:p>
          <a:p>
            <a:r>
              <a:rPr lang="en-US" sz="2000" dirty="0"/>
              <a:t>Logic is demonstrating clear and concise thought processes that lead to clear and concise decisions and results.</a:t>
            </a:r>
          </a:p>
          <a:p>
            <a:endParaRPr lang="en-US" sz="2000" dirty="0"/>
          </a:p>
          <a:p>
            <a:r>
              <a:rPr lang="en-US" sz="2000" dirty="0"/>
              <a:t>Authenticity is demonstrating acceptance of oneself and others to realize the strengths in inclusion.</a:t>
            </a:r>
          </a:p>
          <a:p>
            <a:endParaRPr lang="en-US" dirty="0"/>
          </a:p>
        </p:txBody>
      </p:sp>
      <p:graphicFrame>
        <p:nvGraphicFramePr>
          <p:cNvPr id="5" name="Diagram 4">
            <a:extLst>
              <a:ext uri="{FF2B5EF4-FFF2-40B4-BE49-F238E27FC236}">
                <a16:creationId xmlns:a16="http://schemas.microsoft.com/office/drawing/2014/main" id="{7E559C0A-89BE-43F6-A78C-D0E88EC16265}"/>
              </a:ext>
            </a:extLst>
          </p:cNvPr>
          <p:cNvGraphicFramePr/>
          <p:nvPr>
            <p:extLst>
              <p:ext uri="{D42A27DB-BD31-4B8C-83A1-F6EECF244321}">
                <p14:modId xmlns:p14="http://schemas.microsoft.com/office/powerpoint/2010/main" val="2369549206"/>
              </p:ext>
            </p:extLst>
          </p:nvPr>
        </p:nvGraphicFramePr>
        <p:xfrm>
          <a:off x="5926347" y="2420521"/>
          <a:ext cx="6167887" cy="41493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858704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76C336D-D876-4C5B-9EA8-27866D7AE164}"/>
              </a:ext>
            </a:extLst>
          </p:cNvPr>
          <p:cNvSpPr>
            <a:spLocks noGrp="1"/>
          </p:cNvSpPr>
          <p:nvPr>
            <p:ph type="title"/>
          </p:nvPr>
        </p:nvSpPr>
        <p:spPr>
          <a:xfrm>
            <a:off x="611490" y="749381"/>
            <a:ext cx="8761413" cy="706964"/>
          </a:xfrm>
        </p:spPr>
        <p:txBody>
          <a:bodyPr/>
          <a:lstStyle/>
          <a:p>
            <a:r>
              <a:rPr lang="en-US" dirty="0"/>
              <a:t>Communicate the Vision</a:t>
            </a:r>
          </a:p>
        </p:txBody>
      </p:sp>
      <p:graphicFrame>
        <p:nvGraphicFramePr>
          <p:cNvPr id="6" name="Content Placeholder 5">
            <a:extLst>
              <a:ext uri="{FF2B5EF4-FFF2-40B4-BE49-F238E27FC236}">
                <a16:creationId xmlns:a16="http://schemas.microsoft.com/office/drawing/2014/main" id="{8CF97526-B653-44AB-B0A8-7F387531B038}"/>
              </a:ext>
            </a:extLst>
          </p:cNvPr>
          <p:cNvGraphicFramePr>
            <a:graphicFrameLocks noGrp="1"/>
          </p:cNvGraphicFramePr>
          <p:nvPr>
            <p:ph idx="1"/>
            <p:extLst>
              <p:ext uri="{D42A27DB-BD31-4B8C-83A1-F6EECF244321}">
                <p14:modId xmlns:p14="http://schemas.microsoft.com/office/powerpoint/2010/main" val="2797785364"/>
              </p:ext>
            </p:extLst>
          </p:nvPr>
        </p:nvGraphicFramePr>
        <p:xfrm>
          <a:off x="600973" y="2380892"/>
          <a:ext cx="10990053" cy="43304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036148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76C336D-D876-4C5B-9EA8-27866D7AE164}"/>
              </a:ext>
            </a:extLst>
          </p:cNvPr>
          <p:cNvSpPr>
            <a:spLocks noGrp="1"/>
          </p:cNvSpPr>
          <p:nvPr>
            <p:ph type="title"/>
          </p:nvPr>
        </p:nvSpPr>
        <p:spPr>
          <a:xfrm>
            <a:off x="765597" y="731795"/>
            <a:ext cx="8761413" cy="706964"/>
          </a:xfrm>
        </p:spPr>
        <p:txBody>
          <a:bodyPr/>
          <a:lstStyle/>
          <a:p>
            <a:r>
              <a:rPr lang="en-US" dirty="0"/>
              <a:t>Empower Others to Act on the Vision</a:t>
            </a:r>
          </a:p>
        </p:txBody>
      </p:sp>
      <p:sp>
        <p:nvSpPr>
          <p:cNvPr id="8" name="Content Placeholder 7">
            <a:extLst>
              <a:ext uri="{FF2B5EF4-FFF2-40B4-BE49-F238E27FC236}">
                <a16:creationId xmlns:a16="http://schemas.microsoft.com/office/drawing/2014/main" id="{17370ED1-D3A2-4D8F-8783-8F8410FD7955}"/>
              </a:ext>
            </a:extLst>
          </p:cNvPr>
          <p:cNvSpPr>
            <a:spLocks noGrp="1"/>
          </p:cNvSpPr>
          <p:nvPr>
            <p:ph idx="1"/>
          </p:nvPr>
        </p:nvSpPr>
        <p:spPr>
          <a:xfrm>
            <a:off x="609599" y="2478713"/>
            <a:ext cx="5014823" cy="2179552"/>
          </a:xfrm>
        </p:spPr>
        <p:txBody>
          <a:bodyPr>
            <a:normAutofit/>
          </a:bodyPr>
          <a:lstStyle/>
          <a:p>
            <a:pPr>
              <a:lnSpc>
                <a:spcPct val="150000"/>
              </a:lnSpc>
            </a:pPr>
            <a:r>
              <a:rPr lang="en-US" sz="2000" dirty="0"/>
              <a:t>Empowering leadership behaviors are connected to empowering employee behaviors (Li et al., 2018). </a:t>
            </a:r>
            <a:endParaRPr lang="en-US" sz="1800" dirty="0"/>
          </a:p>
        </p:txBody>
      </p:sp>
      <p:sp>
        <p:nvSpPr>
          <p:cNvPr id="4" name="Content Placeholder 7">
            <a:extLst>
              <a:ext uri="{FF2B5EF4-FFF2-40B4-BE49-F238E27FC236}">
                <a16:creationId xmlns:a16="http://schemas.microsoft.com/office/drawing/2014/main" id="{6D4FD925-BFBF-4E6A-9FE2-AE0F5C8E9077}"/>
              </a:ext>
            </a:extLst>
          </p:cNvPr>
          <p:cNvSpPr txBox="1">
            <a:spLocks/>
          </p:cNvSpPr>
          <p:nvPr/>
        </p:nvSpPr>
        <p:spPr>
          <a:xfrm>
            <a:off x="609599" y="4483363"/>
            <a:ext cx="5101087" cy="205546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nSpc>
                <a:spcPct val="150000"/>
              </a:lnSpc>
            </a:pPr>
            <a:r>
              <a:rPr lang="en-US" sz="2000" b="1" dirty="0"/>
              <a:t>Employee empowerment can be achieved through the campaign of authenticity, logic, and empathy. </a:t>
            </a:r>
            <a:endParaRPr lang="en-US" sz="1800" dirty="0"/>
          </a:p>
        </p:txBody>
      </p:sp>
      <p:sp>
        <p:nvSpPr>
          <p:cNvPr id="5" name="Content Placeholder 7">
            <a:extLst>
              <a:ext uri="{FF2B5EF4-FFF2-40B4-BE49-F238E27FC236}">
                <a16:creationId xmlns:a16="http://schemas.microsoft.com/office/drawing/2014/main" id="{812A4C65-D4EA-4B87-A2CF-1220457A4766}"/>
              </a:ext>
            </a:extLst>
          </p:cNvPr>
          <p:cNvSpPr txBox="1">
            <a:spLocks/>
          </p:cNvSpPr>
          <p:nvPr/>
        </p:nvSpPr>
        <p:spPr>
          <a:xfrm>
            <a:off x="6095999" y="2504649"/>
            <a:ext cx="5486401" cy="217955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nSpc>
                <a:spcPct val="150000"/>
              </a:lnSpc>
            </a:pPr>
            <a:r>
              <a:rPr lang="en-US" sz="2000" b="1" dirty="0"/>
              <a:t>Empowering consumers is achieved by allowing them to express their likes and dislikes and to make more choices.</a:t>
            </a:r>
            <a:endParaRPr lang="en-US" dirty="0"/>
          </a:p>
        </p:txBody>
      </p:sp>
      <p:sp>
        <p:nvSpPr>
          <p:cNvPr id="10" name="Content Placeholder 7">
            <a:extLst>
              <a:ext uri="{FF2B5EF4-FFF2-40B4-BE49-F238E27FC236}">
                <a16:creationId xmlns:a16="http://schemas.microsoft.com/office/drawing/2014/main" id="{D3597C57-7F4C-497A-ADBB-1A362BCD9635}"/>
              </a:ext>
            </a:extLst>
          </p:cNvPr>
          <p:cNvSpPr txBox="1">
            <a:spLocks/>
          </p:cNvSpPr>
          <p:nvPr/>
        </p:nvSpPr>
        <p:spPr>
          <a:xfrm>
            <a:off x="6065807" y="4483363"/>
            <a:ext cx="5385759" cy="1604457"/>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nSpc>
                <a:spcPct val="150000"/>
              </a:lnSpc>
            </a:pPr>
            <a:r>
              <a:rPr lang="en-US" sz="2000" dirty="0">
                <a:latin typeface="Century Gothic" panose="020B0502020202020204" pitchFamily="34" charset="0"/>
                <a:ea typeface="Calibri" panose="020F0502020204030204" pitchFamily="34" charset="0"/>
              </a:rPr>
              <a:t>E</a:t>
            </a:r>
            <a:r>
              <a:rPr lang="en-US" sz="2000" dirty="0">
                <a:effectLst/>
                <a:latin typeface="Century Gothic" panose="020B0502020202020204" pitchFamily="34" charset="0"/>
                <a:ea typeface="Calibri" panose="020F0502020204030204" pitchFamily="34" charset="0"/>
              </a:rPr>
              <a:t>lectronic surveys can generate trends to evaluate and adjust strategies.</a:t>
            </a:r>
            <a:endParaRPr lang="en-US" sz="2000" dirty="0">
              <a:latin typeface="Century Gothic" panose="020B0502020202020204" pitchFamily="34" charset="0"/>
            </a:endParaRPr>
          </a:p>
        </p:txBody>
      </p:sp>
    </p:spTree>
    <p:extLst>
      <p:ext uri="{BB962C8B-B14F-4D97-AF65-F5344CB8AC3E}">
        <p14:creationId xmlns:p14="http://schemas.microsoft.com/office/powerpoint/2010/main" val="27031517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76C336D-D876-4C5B-9EA8-27866D7AE164}"/>
              </a:ext>
            </a:extLst>
          </p:cNvPr>
          <p:cNvSpPr>
            <a:spLocks noGrp="1"/>
          </p:cNvSpPr>
          <p:nvPr>
            <p:ph type="title"/>
          </p:nvPr>
        </p:nvSpPr>
        <p:spPr>
          <a:xfrm>
            <a:off x="697754" y="766634"/>
            <a:ext cx="8761413" cy="706964"/>
          </a:xfrm>
        </p:spPr>
        <p:txBody>
          <a:bodyPr/>
          <a:lstStyle/>
          <a:p>
            <a:r>
              <a:rPr lang="en-US" dirty="0"/>
              <a:t>Short Term Wins</a:t>
            </a:r>
          </a:p>
        </p:txBody>
      </p:sp>
      <p:sp>
        <p:nvSpPr>
          <p:cNvPr id="6" name="Content Placeholder 5">
            <a:extLst>
              <a:ext uri="{FF2B5EF4-FFF2-40B4-BE49-F238E27FC236}">
                <a16:creationId xmlns:a16="http://schemas.microsoft.com/office/drawing/2014/main" id="{AA846D90-BCB4-4774-AC4E-DB4763760EB0}"/>
              </a:ext>
            </a:extLst>
          </p:cNvPr>
          <p:cNvSpPr>
            <a:spLocks noGrp="1"/>
          </p:cNvSpPr>
          <p:nvPr>
            <p:ph idx="1"/>
          </p:nvPr>
        </p:nvSpPr>
        <p:spPr>
          <a:xfrm>
            <a:off x="859766" y="2482729"/>
            <a:ext cx="10472468" cy="3685157"/>
          </a:xfrm>
        </p:spPr>
        <p:txBody>
          <a:bodyPr>
            <a:normAutofit/>
          </a:bodyPr>
          <a:lstStyle/>
          <a:p>
            <a:pPr>
              <a:lnSpc>
                <a:spcPct val="150000"/>
              </a:lnSpc>
            </a:pPr>
            <a:r>
              <a:rPr lang="en-US" sz="2000" dirty="0"/>
              <a:t>Employee and consumer feedback are critical success factors for transformational change.  </a:t>
            </a:r>
          </a:p>
          <a:p>
            <a:pPr>
              <a:lnSpc>
                <a:spcPct val="150000"/>
              </a:lnSpc>
            </a:pPr>
            <a:r>
              <a:rPr lang="en-US" sz="2000" dirty="0"/>
              <a:t>The feedback can generate opportunities for short term wins that nurture long term gains.  </a:t>
            </a:r>
          </a:p>
          <a:p>
            <a:pPr>
              <a:lnSpc>
                <a:spcPct val="150000"/>
              </a:lnSpc>
            </a:pPr>
            <a:r>
              <a:rPr lang="en-US" sz="2000" dirty="0"/>
              <a:t>Overall, the key performance indicators would be an increase in consumer and employee satisfaction with a decrease in employee and consumer complaints. </a:t>
            </a:r>
          </a:p>
        </p:txBody>
      </p:sp>
    </p:spTree>
    <p:extLst>
      <p:ext uri="{BB962C8B-B14F-4D97-AF65-F5344CB8AC3E}">
        <p14:creationId xmlns:p14="http://schemas.microsoft.com/office/powerpoint/2010/main" val="1412081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76C336D-D876-4C5B-9EA8-27866D7AE164}"/>
              </a:ext>
            </a:extLst>
          </p:cNvPr>
          <p:cNvSpPr>
            <a:spLocks noGrp="1"/>
          </p:cNvSpPr>
          <p:nvPr>
            <p:ph type="title"/>
          </p:nvPr>
        </p:nvSpPr>
        <p:spPr>
          <a:xfrm>
            <a:off x="697754" y="766634"/>
            <a:ext cx="8761413" cy="706964"/>
          </a:xfrm>
        </p:spPr>
        <p:txBody>
          <a:bodyPr/>
          <a:lstStyle/>
          <a:p>
            <a:r>
              <a:rPr lang="en-US" dirty="0"/>
              <a:t>Consolidate Gains &amp; Produce Change</a:t>
            </a:r>
          </a:p>
        </p:txBody>
      </p:sp>
      <p:sp>
        <p:nvSpPr>
          <p:cNvPr id="6" name="Content Placeholder 5">
            <a:extLst>
              <a:ext uri="{FF2B5EF4-FFF2-40B4-BE49-F238E27FC236}">
                <a16:creationId xmlns:a16="http://schemas.microsoft.com/office/drawing/2014/main" id="{AA846D90-BCB4-4774-AC4E-DB4763760EB0}"/>
              </a:ext>
            </a:extLst>
          </p:cNvPr>
          <p:cNvSpPr>
            <a:spLocks noGrp="1"/>
          </p:cNvSpPr>
          <p:nvPr>
            <p:ph idx="1"/>
          </p:nvPr>
        </p:nvSpPr>
        <p:spPr>
          <a:xfrm>
            <a:off x="859766" y="2663884"/>
            <a:ext cx="10472468" cy="3685157"/>
          </a:xfrm>
        </p:spPr>
        <p:txBody>
          <a:bodyPr>
            <a:normAutofit/>
          </a:bodyPr>
          <a:lstStyle/>
          <a:p>
            <a:pPr>
              <a:lnSpc>
                <a:spcPct val="200000"/>
              </a:lnSpc>
            </a:pPr>
            <a:r>
              <a:rPr lang="en-US" sz="2000" dirty="0"/>
              <a:t>Uber will identify a Chief Ethics Officer to monitor and manage the program</a:t>
            </a:r>
          </a:p>
          <a:p>
            <a:pPr>
              <a:lnSpc>
                <a:spcPct val="200000"/>
              </a:lnSpc>
            </a:pPr>
            <a:r>
              <a:rPr lang="en-US" sz="2000" dirty="0"/>
              <a:t>The Chief Ethics Officer will work closely with the Tony West, Chief Legal Officer.  </a:t>
            </a:r>
          </a:p>
          <a:p>
            <a:pPr>
              <a:lnSpc>
                <a:spcPct val="200000"/>
              </a:lnSpc>
            </a:pPr>
            <a:r>
              <a:rPr lang="en-US" sz="2000" dirty="0"/>
              <a:t>Conduct quarterly leadership briefings on activities and findings. </a:t>
            </a:r>
          </a:p>
          <a:p>
            <a:pPr>
              <a:lnSpc>
                <a:spcPct val="200000"/>
              </a:lnSpc>
            </a:pPr>
            <a:r>
              <a:rPr lang="en-US" sz="2000" dirty="0"/>
              <a:t>Uber's leadership team to collaborate and identify strategies for future.</a:t>
            </a:r>
          </a:p>
        </p:txBody>
      </p:sp>
    </p:spTree>
    <p:extLst>
      <p:ext uri="{BB962C8B-B14F-4D97-AF65-F5344CB8AC3E}">
        <p14:creationId xmlns:p14="http://schemas.microsoft.com/office/powerpoint/2010/main" val="24767376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76C336D-D876-4C5B-9EA8-27866D7AE164}"/>
              </a:ext>
            </a:extLst>
          </p:cNvPr>
          <p:cNvSpPr>
            <a:spLocks noGrp="1"/>
          </p:cNvSpPr>
          <p:nvPr>
            <p:ph type="title"/>
          </p:nvPr>
        </p:nvSpPr>
        <p:spPr>
          <a:xfrm>
            <a:off x="697754" y="766634"/>
            <a:ext cx="8761413" cy="706964"/>
          </a:xfrm>
        </p:spPr>
        <p:txBody>
          <a:bodyPr/>
          <a:lstStyle/>
          <a:p>
            <a:r>
              <a:rPr lang="en-US" dirty="0"/>
              <a:t>Institutionalize New Approaches</a:t>
            </a:r>
          </a:p>
        </p:txBody>
      </p:sp>
      <p:sp>
        <p:nvSpPr>
          <p:cNvPr id="6" name="Content Placeholder 5">
            <a:extLst>
              <a:ext uri="{FF2B5EF4-FFF2-40B4-BE49-F238E27FC236}">
                <a16:creationId xmlns:a16="http://schemas.microsoft.com/office/drawing/2014/main" id="{AA846D90-BCB4-4774-AC4E-DB4763760EB0}"/>
              </a:ext>
            </a:extLst>
          </p:cNvPr>
          <p:cNvSpPr>
            <a:spLocks noGrp="1"/>
          </p:cNvSpPr>
          <p:nvPr>
            <p:ph idx="1"/>
          </p:nvPr>
        </p:nvSpPr>
        <p:spPr>
          <a:xfrm>
            <a:off x="1164566" y="2663884"/>
            <a:ext cx="10167668" cy="3685157"/>
          </a:xfrm>
        </p:spPr>
        <p:txBody>
          <a:bodyPr>
            <a:normAutofit/>
          </a:bodyPr>
          <a:lstStyle/>
          <a:p>
            <a:pPr>
              <a:lnSpc>
                <a:spcPct val="200000"/>
              </a:lnSpc>
            </a:pPr>
            <a:r>
              <a:rPr lang="en-US" sz="2000" dirty="0"/>
              <a:t>Adjust employee incentives</a:t>
            </a:r>
          </a:p>
          <a:p>
            <a:pPr>
              <a:lnSpc>
                <a:spcPct val="200000"/>
              </a:lnSpc>
            </a:pPr>
            <a:r>
              <a:rPr lang="en-US" sz="2000" dirty="0"/>
              <a:t>Focus on succession planning</a:t>
            </a:r>
          </a:p>
          <a:p>
            <a:pPr>
              <a:lnSpc>
                <a:spcPct val="200000"/>
              </a:lnSpc>
            </a:pPr>
            <a:r>
              <a:rPr lang="en-US" sz="2000" dirty="0"/>
              <a:t>Solidify Chief Ethics Officer role</a:t>
            </a:r>
          </a:p>
        </p:txBody>
      </p:sp>
    </p:spTree>
    <p:extLst>
      <p:ext uri="{BB962C8B-B14F-4D97-AF65-F5344CB8AC3E}">
        <p14:creationId xmlns:p14="http://schemas.microsoft.com/office/powerpoint/2010/main" val="38952869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76C336D-D876-4C5B-9EA8-27866D7AE164}"/>
              </a:ext>
            </a:extLst>
          </p:cNvPr>
          <p:cNvSpPr>
            <a:spLocks noGrp="1"/>
          </p:cNvSpPr>
          <p:nvPr>
            <p:ph type="title"/>
          </p:nvPr>
        </p:nvSpPr>
        <p:spPr>
          <a:xfrm>
            <a:off x="697754" y="766634"/>
            <a:ext cx="8761413" cy="706964"/>
          </a:xfrm>
        </p:spPr>
        <p:txBody>
          <a:bodyPr/>
          <a:lstStyle/>
          <a:p>
            <a:r>
              <a:rPr lang="en-US" dirty="0"/>
              <a:t>Barriers and Resistance Responses</a:t>
            </a:r>
          </a:p>
        </p:txBody>
      </p:sp>
      <p:graphicFrame>
        <p:nvGraphicFramePr>
          <p:cNvPr id="2" name="Content Placeholder 1">
            <a:extLst>
              <a:ext uri="{FF2B5EF4-FFF2-40B4-BE49-F238E27FC236}">
                <a16:creationId xmlns:a16="http://schemas.microsoft.com/office/drawing/2014/main" id="{50CE1960-E127-4F8C-9E85-2DDC5574558A}"/>
              </a:ext>
            </a:extLst>
          </p:cNvPr>
          <p:cNvGraphicFramePr>
            <a:graphicFrameLocks noGrp="1"/>
          </p:cNvGraphicFramePr>
          <p:nvPr>
            <p:ph idx="1"/>
            <p:extLst>
              <p:ext uri="{D42A27DB-BD31-4B8C-83A1-F6EECF244321}">
                <p14:modId xmlns:p14="http://schemas.microsoft.com/office/powerpoint/2010/main" val="657512135"/>
              </p:ext>
            </p:extLst>
          </p:nvPr>
        </p:nvGraphicFramePr>
        <p:xfrm>
          <a:off x="776377" y="2346386"/>
          <a:ext cx="11084944" cy="41061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492556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1B53E-5F8D-49E0-922F-8EF54FFBFBDB}"/>
              </a:ext>
            </a:extLst>
          </p:cNvPr>
          <p:cNvSpPr>
            <a:spLocks noGrp="1"/>
          </p:cNvSpPr>
          <p:nvPr>
            <p:ph type="title"/>
          </p:nvPr>
        </p:nvSpPr>
        <p:spPr>
          <a:xfrm>
            <a:off x="806805" y="821268"/>
            <a:ext cx="8761413" cy="706964"/>
          </a:xfrm>
        </p:spPr>
        <p:txBody>
          <a:bodyPr/>
          <a:lstStyle/>
          <a:p>
            <a:r>
              <a:rPr lang="en-US" dirty="0"/>
              <a:t>References</a:t>
            </a:r>
          </a:p>
        </p:txBody>
      </p:sp>
      <p:sp>
        <p:nvSpPr>
          <p:cNvPr id="3" name="Content Placeholder 2">
            <a:extLst>
              <a:ext uri="{FF2B5EF4-FFF2-40B4-BE49-F238E27FC236}">
                <a16:creationId xmlns:a16="http://schemas.microsoft.com/office/drawing/2014/main" id="{8400F8DC-9C96-432D-94E8-6228F46E338C}"/>
              </a:ext>
            </a:extLst>
          </p:cNvPr>
          <p:cNvSpPr>
            <a:spLocks noGrp="1"/>
          </p:cNvSpPr>
          <p:nvPr>
            <p:ph idx="1"/>
          </p:nvPr>
        </p:nvSpPr>
        <p:spPr>
          <a:xfrm>
            <a:off x="806805" y="2320506"/>
            <a:ext cx="10800899" cy="4114800"/>
          </a:xfrm>
        </p:spPr>
        <p:txBody>
          <a:bodyPr>
            <a:normAutofit lnSpcReduction="10000"/>
          </a:bodyPr>
          <a:lstStyle/>
          <a:p>
            <a:pPr marL="457200" indent="-457200">
              <a:lnSpc>
                <a:spcPct val="150000"/>
              </a:lnSpc>
              <a:buNone/>
              <a:tabLst>
                <a:tab pos="457200" algn="l"/>
              </a:tabLst>
            </a:pPr>
            <a:r>
              <a:rPr lang="en-US" sz="1600" dirty="0" err="1">
                <a:solidFill>
                  <a:schemeClr val="tx1"/>
                </a:solidFill>
              </a:rPr>
              <a:t>Bensinger</a:t>
            </a:r>
            <a:r>
              <a:rPr lang="en-US" sz="1600" dirty="0">
                <a:solidFill>
                  <a:schemeClr val="tx1"/>
                </a:solidFill>
              </a:rPr>
              <a:t>, G. (2018, Aug 22). Uber hires finance chief ahead of IPO. Wall Street Journal. </a:t>
            </a:r>
          </a:p>
          <a:p>
            <a:pPr marL="457200" indent="-457200">
              <a:lnSpc>
                <a:spcPct val="150000"/>
              </a:lnSpc>
              <a:buNone/>
              <a:tabLst>
                <a:tab pos="457200" algn="l"/>
              </a:tabLst>
            </a:pPr>
            <a:r>
              <a:rPr lang="en-US" sz="1600" dirty="0">
                <a:solidFill>
                  <a:schemeClr val="tx1"/>
                </a:solidFill>
              </a:rPr>
              <a:t>Conger, K. (2019). Preparing Uber for Its Debut. The New York Times. </a:t>
            </a:r>
          </a:p>
          <a:p>
            <a:pPr marL="457200" indent="-457200">
              <a:lnSpc>
                <a:spcPct val="150000"/>
              </a:lnSpc>
              <a:buNone/>
              <a:tabLst>
                <a:tab pos="457200" algn="l"/>
              </a:tabLst>
            </a:pPr>
            <a:r>
              <a:rPr lang="en-US" sz="1600" dirty="0">
                <a:solidFill>
                  <a:schemeClr val="tx1"/>
                </a:solidFill>
              </a:rPr>
              <a:t>Dudley, G., Banister, D., &amp; </a:t>
            </a:r>
            <a:r>
              <a:rPr lang="en-US" sz="1600" dirty="0" err="1">
                <a:solidFill>
                  <a:schemeClr val="tx1"/>
                </a:solidFill>
              </a:rPr>
              <a:t>Schwanen</a:t>
            </a:r>
            <a:r>
              <a:rPr lang="en-US" sz="1600" dirty="0">
                <a:solidFill>
                  <a:schemeClr val="tx1"/>
                </a:solidFill>
              </a:rPr>
              <a:t>, T. (2017). The Rise of Uber and Regulating the Disruptive Innovator. https://doi-org.proxy-library.ashford.edu/10.1111/1467-923X.12373. </a:t>
            </a:r>
          </a:p>
          <a:p>
            <a:pPr marL="457200" indent="-457200">
              <a:lnSpc>
                <a:spcPct val="150000"/>
              </a:lnSpc>
              <a:buNone/>
              <a:tabLst>
                <a:tab pos="457200" algn="l"/>
              </a:tabLst>
            </a:pPr>
            <a:r>
              <a:rPr lang="en-US" sz="1600" dirty="0">
                <a:solidFill>
                  <a:schemeClr val="tx1"/>
                </a:solidFill>
              </a:rPr>
              <a:t>Frei, F., &amp; </a:t>
            </a:r>
            <a:r>
              <a:rPr lang="en-US" sz="1600" dirty="0" err="1">
                <a:solidFill>
                  <a:schemeClr val="tx1"/>
                </a:solidFill>
              </a:rPr>
              <a:t>Morriss</a:t>
            </a:r>
            <a:r>
              <a:rPr lang="en-US" sz="1600" dirty="0">
                <a:solidFill>
                  <a:schemeClr val="tx1"/>
                </a:solidFill>
              </a:rPr>
              <a:t>, A. (2020). Begin with Trust. Harvard Business Review, 98(3), 112–121. </a:t>
            </a:r>
          </a:p>
          <a:p>
            <a:pPr marL="457200" indent="-457200">
              <a:lnSpc>
                <a:spcPct val="150000"/>
              </a:lnSpc>
              <a:buNone/>
              <a:tabLst>
                <a:tab pos="457200" algn="l"/>
              </a:tabLst>
            </a:pPr>
            <a:r>
              <a:rPr lang="en-US" sz="1600" dirty="0">
                <a:solidFill>
                  <a:schemeClr val="tx1"/>
                </a:solidFill>
              </a:rPr>
              <a:t>Griffith, K. (2019). The Uber Loophole That Protects Surge Pricing. Virginia Journal of Social Policy &amp; the Law, 26(1), 35–64. </a:t>
            </a:r>
          </a:p>
          <a:p>
            <a:pPr marL="457200" indent="-457200">
              <a:lnSpc>
                <a:spcPct val="150000"/>
              </a:lnSpc>
              <a:buNone/>
              <a:tabLst>
                <a:tab pos="457200" algn="l"/>
              </a:tabLst>
            </a:pPr>
            <a:r>
              <a:rPr lang="en-US" sz="1600" dirty="0">
                <a:solidFill>
                  <a:schemeClr val="tx1"/>
                </a:solidFill>
              </a:rPr>
              <a:t>HU LI, SIHONG HUANG, JUAN SHU, &amp; CHUNLIN LIU. (2018). Employee Work Performance Mediates Empowering Leader Behavior and Employee Voice. Social Behavior &amp; Personality: An International Journal, 46(12), 1997–2008. </a:t>
            </a:r>
          </a:p>
        </p:txBody>
      </p:sp>
    </p:spTree>
    <p:extLst>
      <p:ext uri="{BB962C8B-B14F-4D97-AF65-F5344CB8AC3E}">
        <p14:creationId xmlns:p14="http://schemas.microsoft.com/office/powerpoint/2010/main" val="17993287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1B53E-5F8D-49E0-922F-8EF54FFBFBDB}"/>
              </a:ext>
            </a:extLst>
          </p:cNvPr>
          <p:cNvSpPr>
            <a:spLocks noGrp="1"/>
          </p:cNvSpPr>
          <p:nvPr>
            <p:ph type="title"/>
          </p:nvPr>
        </p:nvSpPr>
        <p:spPr>
          <a:xfrm>
            <a:off x="806805" y="821268"/>
            <a:ext cx="8761413" cy="706964"/>
          </a:xfrm>
        </p:spPr>
        <p:txBody>
          <a:bodyPr/>
          <a:lstStyle/>
          <a:p>
            <a:r>
              <a:rPr lang="en-US" dirty="0"/>
              <a:t>References</a:t>
            </a:r>
          </a:p>
        </p:txBody>
      </p:sp>
      <p:sp>
        <p:nvSpPr>
          <p:cNvPr id="3" name="Content Placeholder 2">
            <a:extLst>
              <a:ext uri="{FF2B5EF4-FFF2-40B4-BE49-F238E27FC236}">
                <a16:creationId xmlns:a16="http://schemas.microsoft.com/office/drawing/2014/main" id="{8400F8DC-9C96-432D-94E8-6228F46E338C}"/>
              </a:ext>
            </a:extLst>
          </p:cNvPr>
          <p:cNvSpPr>
            <a:spLocks noGrp="1"/>
          </p:cNvSpPr>
          <p:nvPr>
            <p:ph idx="1"/>
          </p:nvPr>
        </p:nvSpPr>
        <p:spPr>
          <a:xfrm>
            <a:off x="806805" y="2439068"/>
            <a:ext cx="10800899" cy="3996238"/>
          </a:xfrm>
        </p:spPr>
        <p:txBody>
          <a:bodyPr>
            <a:normAutofit/>
          </a:bodyPr>
          <a:lstStyle/>
          <a:p>
            <a:pPr marL="457200" indent="-457200">
              <a:lnSpc>
                <a:spcPct val="150000"/>
              </a:lnSpc>
              <a:buNone/>
              <a:tabLst>
                <a:tab pos="457200" algn="l"/>
              </a:tabLst>
            </a:pPr>
            <a:r>
              <a:rPr lang="en-US" sz="1600" dirty="0">
                <a:solidFill>
                  <a:schemeClr val="tx1"/>
                </a:solidFill>
              </a:rPr>
              <a:t>Isaac, M., &amp; Daisuke Wakabayashi. (2017, June 7). 20 Fired as Uber Faces Its Flaws. New York Times, 166(57621), A1–A15. </a:t>
            </a:r>
          </a:p>
          <a:p>
            <a:pPr marL="457200" indent="-457200">
              <a:lnSpc>
                <a:spcPct val="150000"/>
              </a:lnSpc>
              <a:buNone/>
              <a:tabLst>
                <a:tab pos="457200" algn="l"/>
              </a:tabLst>
            </a:pPr>
            <a:r>
              <a:rPr lang="en-US" sz="1600" dirty="0" err="1">
                <a:solidFill>
                  <a:schemeClr val="tx1"/>
                </a:solidFill>
              </a:rPr>
              <a:t>Khosrowshahi</a:t>
            </a:r>
            <a:r>
              <a:rPr lang="en-US" sz="1600" dirty="0">
                <a:solidFill>
                  <a:schemeClr val="tx1"/>
                </a:solidFill>
              </a:rPr>
              <a:t>, Dara. 2017. Uber’s New Cultural Norms. </a:t>
            </a:r>
            <a:r>
              <a:rPr lang="en-US" sz="1600" dirty="0" err="1">
                <a:solidFill>
                  <a:schemeClr val="tx1"/>
                </a:solidFill>
              </a:rPr>
              <a:t>Linkedin</a:t>
            </a:r>
            <a:r>
              <a:rPr lang="en-US" sz="1600" dirty="0">
                <a:solidFill>
                  <a:schemeClr val="tx1"/>
                </a:solidFill>
              </a:rPr>
              <a:t>, November 7. https://www.linkedin.com/pulse/ubers-new-cultural-norms-dara-khosrowshahi </a:t>
            </a:r>
          </a:p>
          <a:p>
            <a:pPr marL="457200" indent="-457200">
              <a:lnSpc>
                <a:spcPct val="150000"/>
              </a:lnSpc>
              <a:buNone/>
              <a:tabLst>
                <a:tab pos="457200" algn="l"/>
              </a:tabLst>
            </a:pPr>
            <a:r>
              <a:rPr lang="en-US" sz="1600" dirty="0">
                <a:solidFill>
                  <a:schemeClr val="tx1"/>
                </a:solidFill>
              </a:rPr>
              <a:t>Kotter, J.P. (2008). A sense of urgency. Boston, MA: Harvard Business School Publishing.</a:t>
            </a:r>
          </a:p>
          <a:p>
            <a:pPr marL="457200" indent="-457200">
              <a:lnSpc>
                <a:spcPct val="150000"/>
              </a:lnSpc>
              <a:buNone/>
              <a:tabLst>
                <a:tab pos="457200" algn="l"/>
              </a:tabLst>
            </a:pPr>
            <a:r>
              <a:rPr lang="en-US" sz="1600" dirty="0">
                <a:solidFill>
                  <a:schemeClr val="tx1"/>
                </a:solidFill>
              </a:rPr>
              <a:t>Korosec, K. (2018). Meet Uber’s First Diversity Officer. </a:t>
            </a:r>
            <a:r>
              <a:rPr lang="en-US" sz="1600" dirty="0" err="1">
                <a:solidFill>
                  <a:schemeClr val="tx1"/>
                </a:solidFill>
              </a:rPr>
              <a:t>Fortune.Com</a:t>
            </a:r>
            <a:r>
              <a:rPr lang="en-US" sz="1600" dirty="0">
                <a:solidFill>
                  <a:schemeClr val="tx1"/>
                </a:solidFill>
              </a:rPr>
              <a:t>, 53. </a:t>
            </a:r>
          </a:p>
          <a:p>
            <a:pPr marL="457200" indent="-457200">
              <a:lnSpc>
                <a:spcPct val="150000"/>
              </a:lnSpc>
              <a:buNone/>
              <a:tabLst>
                <a:tab pos="457200" algn="l"/>
              </a:tabLst>
            </a:pPr>
            <a:r>
              <a:rPr lang="en-US" sz="1600" dirty="0">
                <a:solidFill>
                  <a:schemeClr val="tx1"/>
                </a:solidFill>
              </a:rPr>
              <a:t>Newcomer, E. (2019). Uber Operating, Marketing Chiefs Leaving in Leadership Shake-Up. </a:t>
            </a:r>
            <a:r>
              <a:rPr lang="en-US" sz="1600" dirty="0" err="1">
                <a:solidFill>
                  <a:schemeClr val="tx1"/>
                </a:solidFill>
              </a:rPr>
              <a:t>Bloomberg.Com</a:t>
            </a:r>
            <a:r>
              <a:rPr lang="en-US" sz="1600" dirty="0">
                <a:solidFill>
                  <a:schemeClr val="tx1"/>
                </a:solidFill>
              </a:rPr>
              <a:t>, N.PAG. </a:t>
            </a:r>
          </a:p>
        </p:txBody>
      </p:sp>
    </p:spTree>
    <p:extLst>
      <p:ext uri="{BB962C8B-B14F-4D97-AF65-F5344CB8AC3E}">
        <p14:creationId xmlns:p14="http://schemas.microsoft.com/office/powerpoint/2010/main" val="14145765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1B53E-5F8D-49E0-922F-8EF54FFBFBDB}"/>
              </a:ext>
            </a:extLst>
          </p:cNvPr>
          <p:cNvSpPr>
            <a:spLocks noGrp="1"/>
          </p:cNvSpPr>
          <p:nvPr>
            <p:ph type="title"/>
          </p:nvPr>
        </p:nvSpPr>
        <p:spPr>
          <a:xfrm>
            <a:off x="806805" y="821268"/>
            <a:ext cx="8761413" cy="706964"/>
          </a:xfrm>
        </p:spPr>
        <p:txBody>
          <a:bodyPr/>
          <a:lstStyle/>
          <a:p>
            <a:r>
              <a:rPr lang="en-US" dirty="0"/>
              <a:t>References</a:t>
            </a:r>
          </a:p>
        </p:txBody>
      </p:sp>
      <p:sp>
        <p:nvSpPr>
          <p:cNvPr id="3" name="Content Placeholder 2">
            <a:extLst>
              <a:ext uri="{FF2B5EF4-FFF2-40B4-BE49-F238E27FC236}">
                <a16:creationId xmlns:a16="http://schemas.microsoft.com/office/drawing/2014/main" id="{8400F8DC-9C96-432D-94E8-6228F46E338C}"/>
              </a:ext>
            </a:extLst>
          </p:cNvPr>
          <p:cNvSpPr>
            <a:spLocks noGrp="1"/>
          </p:cNvSpPr>
          <p:nvPr>
            <p:ph idx="1"/>
          </p:nvPr>
        </p:nvSpPr>
        <p:spPr>
          <a:xfrm>
            <a:off x="806805" y="2439067"/>
            <a:ext cx="10800899" cy="4099755"/>
          </a:xfrm>
        </p:spPr>
        <p:txBody>
          <a:bodyPr>
            <a:normAutofit/>
          </a:bodyPr>
          <a:lstStyle/>
          <a:p>
            <a:pPr marL="457200" indent="-457200">
              <a:lnSpc>
                <a:spcPct val="150000"/>
              </a:lnSpc>
              <a:buNone/>
              <a:tabLst>
                <a:tab pos="457200" algn="l"/>
              </a:tabLst>
            </a:pPr>
            <a:r>
              <a:rPr lang="en-US" sz="1600" dirty="0" err="1">
                <a:solidFill>
                  <a:schemeClr val="tx1"/>
                </a:solidFill>
              </a:rPr>
              <a:t>Peisner</a:t>
            </a:r>
            <a:r>
              <a:rPr lang="en-US" sz="1600" dirty="0">
                <a:solidFill>
                  <a:schemeClr val="tx1"/>
                </a:solidFill>
              </a:rPr>
              <a:t>, D. (2018). Building Character. Fast Company, 228, 84–106. </a:t>
            </a:r>
          </a:p>
          <a:p>
            <a:pPr marL="457200" indent="-457200">
              <a:lnSpc>
                <a:spcPct val="150000"/>
              </a:lnSpc>
              <a:buNone/>
              <a:tabLst>
                <a:tab pos="457200" algn="l"/>
              </a:tabLst>
            </a:pPr>
            <a:r>
              <a:rPr lang="en-US" sz="1600" dirty="0">
                <a:solidFill>
                  <a:schemeClr val="tx1"/>
                </a:solidFill>
              </a:rPr>
              <a:t>Sandler, R. (2019). Questions Persist About </a:t>
            </a:r>
            <a:r>
              <a:rPr lang="en-US" sz="1600" dirty="0" err="1">
                <a:solidFill>
                  <a:schemeClr val="tx1"/>
                </a:solidFill>
              </a:rPr>
              <a:t>About</a:t>
            </a:r>
            <a:r>
              <a:rPr lang="en-US" sz="1600" dirty="0">
                <a:solidFill>
                  <a:schemeClr val="tx1"/>
                </a:solidFill>
              </a:rPr>
              <a:t> Uber’s Profits—And Its Stocks Fall Further. </a:t>
            </a:r>
            <a:r>
              <a:rPr lang="en-US" sz="1600" dirty="0" err="1">
                <a:solidFill>
                  <a:schemeClr val="tx1"/>
                </a:solidFill>
              </a:rPr>
              <a:t>Forbes.Com</a:t>
            </a:r>
            <a:r>
              <a:rPr lang="en-US" sz="1600" dirty="0">
                <a:solidFill>
                  <a:schemeClr val="tx1"/>
                </a:solidFill>
              </a:rPr>
              <a:t>, N.PAG. </a:t>
            </a:r>
          </a:p>
          <a:p>
            <a:pPr marL="457200" indent="-457200">
              <a:lnSpc>
                <a:spcPct val="150000"/>
              </a:lnSpc>
              <a:buNone/>
              <a:tabLst>
                <a:tab pos="457200" algn="l"/>
              </a:tabLst>
            </a:pPr>
            <a:r>
              <a:rPr lang="en-US" sz="1600" dirty="0">
                <a:solidFill>
                  <a:schemeClr val="tx1"/>
                </a:solidFill>
              </a:rPr>
              <a:t>Uber admits driver “dissatisfaction” and workplace culture are IPO risk factors; References to Uber’s checkered past are littered throughout the more than 300 pages of public disclosures filed to the SEC. (2019). The Guardian (London, England).</a:t>
            </a:r>
          </a:p>
          <a:p>
            <a:pPr marL="457200" indent="-457200">
              <a:lnSpc>
                <a:spcPct val="150000"/>
              </a:lnSpc>
              <a:buNone/>
              <a:tabLst>
                <a:tab pos="457200" algn="l"/>
              </a:tabLst>
            </a:pPr>
            <a:r>
              <a:rPr lang="en-US" sz="1600" dirty="0" err="1">
                <a:solidFill>
                  <a:schemeClr val="tx1"/>
                </a:solidFill>
              </a:rPr>
              <a:t>Voytko</a:t>
            </a:r>
            <a:r>
              <a:rPr lang="en-US" sz="1600" dirty="0">
                <a:solidFill>
                  <a:schemeClr val="tx1"/>
                </a:solidFill>
              </a:rPr>
              <a:t>, L. (2020). Uber Blames “Operational Error” After Users Complain Of Canceled Access And Lost </a:t>
            </a:r>
            <a:r>
              <a:rPr lang="en-US" sz="1600" dirty="0" err="1">
                <a:solidFill>
                  <a:schemeClr val="tx1"/>
                </a:solidFill>
              </a:rPr>
              <a:t>UberCash</a:t>
            </a:r>
            <a:r>
              <a:rPr lang="en-US" sz="1600" dirty="0">
                <a:solidFill>
                  <a:schemeClr val="tx1"/>
                </a:solidFill>
              </a:rPr>
              <a:t> Balances. </a:t>
            </a:r>
            <a:r>
              <a:rPr lang="en-US" sz="1600" dirty="0" err="1">
                <a:solidFill>
                  <a:schemeClr val="tx1"/>
                </a:solidFill>
              </a:rPr>
              <a:t>Forbes.Com</a:t>
            </a:r>
            <a:r>
              <a:rPr lang="en-US" sz="1600" dirty="0">
                <a:solidFill>
                  <a:schemeClr val="tx1"/>
                </a:solidFill>
              </a:rPr>
              <a:t>, N.PAG. </a:t>
            </a:r>
          </a:p>
          <a:p>
            <a:pPr marL="457200" indent="-457200">
              <a:lnSpc>
                <a:spcPct val="150000"/>
              </a:lnSpc>
              <a:buNone/>
              <a:tabLst>
                <a:tab pos="457200" algn="l"/>
              </a:tabLst>
            </a:pPr>
            <a:r>
              <a:rPr lang="en-US" sz="1600" dirty="0">
                <a:solidFill>
                  <a:schemeClr val="tx1"/>
                </a:solidFill>
              </a:rPr>
              <a:t>Weiss, J. (2012). Organizational change. San Diego, CA: Bridgepoint Education.</a:t>
            </a:r>
          </a:p>
          <a:p>
            <a:pPr marL="457200" indent="-457200">
              <a:lnSpc>
                <a:spcPct val="150000"/>
              </a:lnSpc>
              <a:buNone/>
              <a:tabLst>
                <a:tab pos="457200" algn="l"/>
              </a:tabLst>
            </a:pPr>
            <a:endParaRPr lang="en-US" sz="1600" dirty="0">
              <a:solidFill>
                <a:schemeClr val="tx1"/>
              </a:solidFill>
            </a:endParaRPr>
          </a:p>
        </p:txBody>
      </p:sp>
    </p:spTree>
    <p:extLst>
      <p:ext uri="{BB962C8B-B14F-4D97-AF65-F5344CB8AC3E}">
        <p14:creationId xmlns:p14="http://schemas.microsoft.com/office/powerpoint/2010/main" val="251478549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1686</TotalTime>
  <Words>3915</Words>
  <Application>Microsoft Office PowerPoint</Application>
  <PresentationFormat>Widescreen</PresentationFormat>
  <Paragraphs>174</Paragraphs>
  <Slides>14</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Century Gothic</vt:lpstr>
      <vt:lpstr>Wingdings 3</vt:lpstr>
      <vt:lpstr>Ion Boardroom</vt:lpstr>
      <vt:lpstr>Uber Technologies, Inc. Organizational Change Intervention Proposal</vt:lpstr>
      <vt:lpstr>Change Intervention</vt:lpstr>
      <vt:lpstr>Establish a Sense of Urgency</vt:lpstr>
      <vt:lpstr>Form a Powerful Coalition</vt:lpstr>
      <vt:lpstr>Create a Vision</vt:lpstr>
      <vt:lpstr>Communicate the Vision</vt:lpstr>
      <vt:lpstr>Empower Others to Act on the Vision</vt:lpstr>
      <vt:lpstr>Short Term Wins</vt:lpstr>
      <vt:lpstr>Consolidate Gains &amp; Produce Change</vt:lpstr>
      <vt:lpstr>Institutionalize New Approaches</vt:lpstr>
      <vt:lpstr>Barriers and Resistance Responses</vt:lpstr>
      <vt:lpstr>References</vt:lpstr>
      <vt:lpstr>References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Evolution of Theory</dc:title>
  <dc:creator>Tammy Downey</dc:creator>
  <cp:lastModifiedBy>Tammy Downey</cp:lastModifiedBy>
  <cp:revision>83</cp:revision>
  <dcterms:created xsi:type="dcterms:W3CDTF">2020-02-10T02:51:24Z</dcterms:created>
  <dcterms:modified xsi:type="dcterms:W3CDTF">2020-07-02T03:21:36Z</dcterms:modified>
</cp:coreProperties>
</file>